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2"/>
  </p:notesMasterIdLst>
  <p:sldIdLst>
    <p:sldId id="256" r:id="rId2"/>
    <p:sldId id="355" r:id="rId3"/>
    <p:sldId id="501" r:id="rId4"/>
    <p:sldId id="257" r:id="rId5"/>
    <p:sldId id="265" r:id="rId6"/>
    <p:sldId id="279" r:id="rId7"/>
    <p:sldId id="277" r:id="rId8"/>
    <p:sldId id="460" r:id="rId9"/>
    <p:sldId id="502"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503" r:id="rId32"/>
    <p:sldId id="504" r:id="rId33"/>
    <p:sldId id="505" r:id="rId34"/>
    <p:sldId id="506" r:id="rId35"/>
    <p:sldId id="507" r:id="rId36"/>
    <p:sldId id="508" r:id="rId37"/>
    <p:sldId id="509" r:id="rId38"/>
    <p:sldId id="510"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480" r:id="rId81"/>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31" d="100"/>
          <a:sy n="131" d="100"/>
        </p:scale>
        <p:origin x="-78" y="-30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26-8-2018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a:t>The LED has polarity. The long</a:t>
            </a:r>
            <a:r>
              <a:rPr lang="en-US" baseline="0" dirty="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a:t>Arduino</a:t>
            </a:r>
            <a:r>
              <a:rPr lang="en-US" baseline="0" dirty="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a:t>Physical computing </a:t>
            </a:r>
            <a:r>
              <a:rPr lang="nl-NL" smtClean="0"/>
              <a:t>vanuit Scratch met gebruik van scratchClient </a:t>
            </a:r>
            <a:r>
              <a:rPr lang="nl-NL"/>
              <a:t>– </a:t>
            </a:r>
            <a:r>
              <a:rPr lang="nl-NL" b="1"/>
              <a:t>Beginners</a:t>
            </a:r>
            <a:br>
              <a:rPr lang="nl-NL" b="1"/>
            </a:br>
            <a:r>
              <a:rPr lang="nl-NL"/>
              <a:t/>
            </a:r>
            <a:br>
              <a:rPr lang="nl-NL"/>
            </a:br>
            <a:r>
              <a:rPr lang="nl-NL" sz="3600" i="1" smtClean="0"/>
              <a:t>Bestuur</a:t>
            </a:r>
            <a:r>
              <a:rPr lang="nl-NL" sz="3600" i="1" smtClean="0"/>
              <a:t> servo’s</a:t>
            </a:r>
            <a:r>
              <a:rPr lang="nl-NL" sz="3600" i="1"/>
              <a:t>, LEDs </a:t>
            </a:r>
            <a:r>
              <a:rPr lang="nl-NL" sz="3600" i="1" smtClean="0"/>
              <a:t>en meer vanuit Scratch met gebruik van </a:t>
            </a:r>
            <a:r>
              <a:rPr lang="nl-NL" sz="3600" i="1"/>
              <a:t>RPi, Arduino, scratchClient</a:t>
            </a:r>
            <a:endParaRPr lang="nl-NL" i="1"/>
          </a:p>
        </p:txBody>
      </p:sp>
      <p:sp>
        <p:nvSpPr>
          <p:cNvPr id="3" name="Ondertitel 2"/>
          <p:cNvSpPr>
            <a:spLocks noGrp="1"/>
          </p:cNvSpPr>
          <p:nvPr>
            <p:ph type="subTitle" idx="1"/>
          </p:nvPr>
        </p:nvSpPr>
        <p:spPr>
          <a:xfrm>
            <a:off x="1331640" y="3435846"/>
            <a:ext cx="6400800" cy="1314450"/>
          </a:xfrm>
        </p:spPr>
        <p:txBody>
          <a:bodyPr>
            <a:normAutofit/>
          </a:bodyPr>
          <a:lstStyle/>
          <a:p>
            <a:r>
              <a:rPr lang="nl-NL" smtClean="0">
                <a:solidFill>
                  <a:schemeClr val="bg1"/>
                </a:solidFill>
              </a:rPr>
              <a:t>Hans </a:t>
            </a:r>
            <a:r>
              <a:rPr lang="nl-NL" smtClean="0">
                <a:solidFill>
                  <a:schemeClr val="bg1"/>
                </a:solidFill>
              </a:rPr>
              <a:t>de Jong &amp; Gerhard </a:t>
            </a:r>
            <a:r>
              <a:rPr lang="nl-NL" smtClean="0">
                <a:solidFill>
                  <a:schemeClr val="bg1"/>
                </a:solidFill>
              </a:rPr>
              <a:t>Hepp</a:t>
            </a:r>
            <a:endParaRPr lang="nl-NL" smtClean="0">
              <a:solidFill>
                <a:schemeClr val="bg1"/>
              </a:solidFill>
            </a:endParaRPr>
          </a:p>
          <a:p>
            <a:r>
              <a:rPr lang="nl-NL" smtClean="0">
                <a:solidFill>
                  <a:schemeClr val="bg1"/>
                </a:solidFill>
              </a:rPr>
              <a:t>Workshop for the Pi And More </a:t>
            </a:r>
            <a:r>
              <a:rPr lang="nl-NL" smtClean="0">
                <a:solidFill>
                  <a:schemeClr val="bg1"/>
                </a:solidFill>
              </a:rPr>
              <a:t>conference</a:t>
            </a:r>
            <a:endParaRPr lang="nl-NL">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smtClean="0">
                <a:solidFill>
                  <a:schemeClr val="tx1"/>
                </a:solidFill>
              </a:rPr>
              <a:t>Arduino</a:t>
            </a:r>
            <a:r>
              <a:rPr lang="nl-NL" smtClean="0">
                <a:solidFill>
                  <a:schemeClr val="tx1"/>
                </a:solidFill>
              </a:rPr>
              <a:t> </a:t>
            </a:r>
            <a:r>
              <a:rPr lang="nl-NL" smtClean="0">
                <a:solidFill>
                  <a:schemeClr val="tx1"/>
                </a:solidFill>
              </a:rPr>
              <a:t>Nano</a:t>
            </a:r>
            <a:endParaRPr lang="nl-NL">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solidFill>
                  <a:schemeClr val="tx1"/>
                </a:solidFill>
              </a:rPr>
              <a:t>Raspberry </a:t>
            </a:r>
            <a:r>
              <a:rPr lang="nl-NL" smtClean="0">
                <a:solidFill>
                  <a:schemeClr val="tx1"/>
                </a:solidFill>
              </a:rPr>
              <a:t>Pi </a:t>
            </a:r>
            <a:r>
              <a:rPr lang="nl-NL" smtClean="0">
                <a:solidFill>
                  <a:schemeClr val="tx1"/>
                </a:solidFill>
              </a:rPr>
              <a:t>2B of </a:t>
            </a:r>
            <a:r>
              <a:rPr lang="nl-NL" smtClean="0">
                <a:solidFill>
                  <a:schemeClr val="tx1"/>
                </a:solidFill>
              </a:rPr>
              <a:t>3B</a:t>
            </a:r>
            <a:endParaRPr lang="nl-NL">
              <a:solidFill>
                <a:schemeClr val="tx1"/>
              </a:solidFill>
            </a:endParaRPr>
          </a:p>
        </p:txBody>
      </p:sp>
      <p:sp>
        <p:nvSpPr>
          <p:cNvPr id="6" name="Titel 5"/>
          <p:cNvSpPr>
            <a:spLocks noGrp="1"/>
          </p:cNvSpPr>
          <p:nvPr>
            <p:ph type="title"/>
          </p:nvPr>
        </p:nvSpPr>
        <p:spPr/>
        <p:txBody>
          <a:bodyPr/>
          <a:lstStyle/>
          <a:p>
            <a:r>
              <a:rPr lang="nl-NL" smtClean="0"/>
              <a:t>De </a:t>
            </a:r>
            <a:r>
              <a:rPr lang="nl-NL" smtClean="0"/>
              <a:t>opzet</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 2 run time</a:t>
            </a:r>
            <a:endParaRPr lang="nl-NL"/>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endParaRPr lang="nl-NL"/>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r>
              <a:rPr lang="nl-NL" smtClean="0"/>
              <a:t> </a:t>
            </a:r>
            <a:r>
              <a:rPr lang="nl-NL" smtClean="0"/>
              <a:t>Schets</a:t>
            </a:r>
            <a:endParaRPr lang="nl-NL"/>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r>
              <a:rPr lang="nl-NL" smtClean="0"/>
              <a:t> Config </a:t>
            </a:r>
            <a:r>
              <a:rPr lang="nl-NL" smtClean="0"/>
              <a:t>file</a:t>
            </a:r>
            <a:endParaRPr lang="nl-NL"/>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Programma</a:t>
            </a:r>
            <a:r>
              <a:rPr lang="nl-NL" sz="1600" smtClean="0"/>
              <a:t> in </a:t>
            </a:r>
            <a:r>
              <a:rPr lang="nl-NL" sz="1600" smtClean="0"/>
              <a:t>Scratch</a:t>
            </a:r>
            <a:endParaRPr lang="nl-NL" sz="1600"/>
          </a:p>
        </p:txBody>
      </p:sp>
      <p:cxnSp>
        <p:nvCxnSpPr>
          <p:cNvPr id="18" name="Rechte verbindingslijn met pijl 17"/>
          <p:cNvCxnSpPr>
            <a:cxnSpLocks/>
            <a:stCxn id="42" idx="3"/>
            <a:endCxn id="10" idx="1"/>
          </p:cNvCxnSpPr>
          <p:nvPr/>
        </p:nvCxnSpPr>
        <p:spPr>
          <a:xfrm>
            <a:off x="2978869" y="1815666"/>
            <a:ext cx="51301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smtClean="0">
                <a:solidFill>
                  <a:schemeClr val="tx1"/>
                </a:solidFill>
              </a:rPr>
              <a:t>Definieert</a:t>
            </a:r>
            <a:r>
              <a:rPr lang="nl-NL" sz="1200" smtClean="0">
                <a:solidFill>
                  <a:schemeClr val="tx1"/>
                </a:solidFill>
              </a:rPr>
              <a:t> de functies van de GPIO pennen op de Arduino </a:t>
            </a:r>
            <a:r>
              <a:rPr lang="nl-NL" sz="1200" smtClean="0">
                <a:solidFill>
                  <a:schemeClr val="tx1"/>
                </a:solidFill>
              </a:rPr>
              <a:t>(</a:t>
            </a:r>
            <a:r>
              <a:rPr lang="nl-NL" sz="1200" smtClean="0">
                <a:solidFill>
                  <a:schemeClr val="tx1"/>
                </a:solidFill>
              </a:rPr>
              <a:t>en de </a:t>
            </a:r>
            <a:r>
              <a:rPr lang="nl-NL" sz="1200" smtClean="0">
                <a:solidFill>
                  <a:schemeClr val="tx1"/>
                </a:solidFill>
              </a:rPr>
              <a:t>RPi</a:t>
            </a:r>
            <a:r>
              <a:rPr lang="nl-NL" sz="1200" smtClean="0">
                <a:solidFill>
                  <a:schemeClr val="tx1"/>
                </a:solidFill>
              </a:rPr>
              <a:t>) en geeft ze logische </a:t>
            </a:r>
            <a:r>
              <a:rPr lang="nl-NL" sz="1200" smtClean="0">
                <a:solidFill>
                  <a:schemeClr val="tx1"/>
                </a:solidFill>
              </a:rPr>
              <a:t>namen</a:t>
            </a:r>
            <a:r>
              <a:rPr lang="nl-NL" sz="1200" smtClean="0">
                <a:solidFill>
                  <a:schemeClr val="tx1"/>
                </a:solidFill>
              </a:rPr>
              <a:t>. </a:t>
            </a:r>
            <a:endParaRPr lang="nl-NL" sz="1200">
              <a:solidFill>
                <a:schemeClr val="tx1"/>
              </a:solidFill>
            </a:endParaRP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84176"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smtClean="0"/>
              <a:t>Voorgedefinieerde</a:t>
            </a:r>
            <a:r>
              <a:rPr lang="nl-NL" sz="1400" smtClean="0"/>
              <a:t> sprites </a:t>
            </a:r>
            <a:r>
              <a:rPr lang="nl-NL" sz="1400" smtClean="0"/>
              <a:t>(</a:t>
            </a:r>
            <a:r>
              <a:rPr lang="nl-NL" sz="1400" smtClean="0"/>
              <a:t>met </a:t>
            </a:r>
            <a:r>
              <a:rPr lang="nl-NL" sz="1400" smtClean="0"/>
              <a:t>code</a:t>
            </a:r>
            <a:r>
              <a:rPr lang="nl-NL" sz="1400" smtClean="0"/>
              <a:t>, geluid en </a:t>
            </a:r>
            <a:r>
              <a:rPr lang="nl-NL" sz="1400" smtClean="0"/>
              <a:t>uiterlijken)</a:t>
            </a:r>
            <a:endParaRPr lang="nl-NL" sz="1400"/>
          </a:p>
        </p:txBody>
      </p:sp>
      <p:sp>
        <p:nvSpPr>
          <p:cNvPr id="39" name="Rechthoek 38"/>
          <p:cNvSpPr/>
          <p:nvPr/>
        </p:nvSpPr>
        <p:spPr>
          <a:xfrm>
            <a:off x="7236296" y="3867894"/>
            <a:ext cx="183569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Standard setup</a:t>
            </a:r>
            <a:endParaRPr lang="nl-NL" sz="1050"/>
          </a:p>
        </p:txBody>
      </p:sp>
      <p:sp>
        <p:nvSpPr>
          <p:cNvPr id="40" name="Rechthoek 39"/>
          <p:cNvSpPr/>
          <p:nvPr/>
        </p:nvSpPr>
        <p:spPr>
          <a:xfrm>
            <a:off x="7236296" y="4083918"/>
            <a:ext cx="1835696"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Geprogrammeerd</a:t>
            </a:r>
            <a:r>
              <a:rPr lang="nl-NL" sz="1050" smtClean="0"/>
              <a:t> door de </a:t>
            </a:r>
            <a:r>
              <a:rPr lang="nl-NL" sz="1050" smtClean="0"/>
              <a:t>leerlingen</a:t>
            </a:r>
            <a:endParaRPr lang="nl-NL" sz="1050"/>
          </a:p>
        </p:txBody>
      </p:sp>
      <p:sp>
        <p:nvSpPr>
          <p:cNvPr id="44" name="Rechthoek 43"/>
          <p:cNvSpPr/>
          <p:nvPr/>
        </p:nvSpPr>
        <p:spPr>
          <a:xfrm>
            <a:off x="7236296" y="4443958"/>
            <a:ext cx="1835696" cy="5040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Voorbereid door de leraar, ouder of ervaren leerling (vandaag: jij)</a:t>
            </a:r>
            <a:endParaRPr lang="nl-NL" sz="1050" dirty="0"/>
          </a:p>
        </p:txBody>
      </p:sp>
      <p:sp>
        <p:nvSpPr>
          <p:cNvPr id="42" name="Rechthoek 41"/>
          <p:cNvSpPr/>
          <p:nvPr/>
        </p:nvSpPr>
        <p:spPr>
          <a:xfrm>
            <a:off x="1619671" y="1347614"/>
            <a:ext cx="135919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Scratch </a:t>
            </a:r>
            <a:r>
              <a:rPr lang="nl-NL" sz="1600" smtClean="0"/>
              <a:t>2 extentie voor </a:t>
            </a:r>
            <a:r>
              <a:rPr lang="nl-NL" sz="1600" smtClean="0"/>
              <a:t>scratchClient</a:t>
            </a:r>
            <a:endParaRPr lang="nl-NL" sz="160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939751"/>
          </a:xfrm>
        </p:spPr>
        <p:txBody>
          <a:bodyPr>
            <a:normAutofit fontScale="90000"/>
          </a:bodyPr>
          <a:lstStyle/>
          <a:p>
            <a:r>
              <a:rPr lang="nl-NL" dirty="0" smtClean="0"/>
              <a:t>Vaak gevraagd: waarom een </a:t>
            </a:r>
            <a:r>
              <a:rPr lang="nl-NL" dirty="0" err="1" smtClean="0"/>
              <a:t>Arduino</a:t>
            </a:r>
            <a:r>
              <a:rPr lang="nl-NL" dirty="0" smtClean="0"/>
              <a:t> gebruiken?</a:t>
            </a:r>
            <a:endParaRPr lang="nl-NL" dirty="0"/>
          </a:p>
        </p:txBody>
      </p:sp>
      <p:sp>
        <p:nvSpPr>
          <p:cNvPr id="4" name="Tijdelijke aanduiding voor inhoud 3"/>
          <p:cNvSpPr>
            <a:spLocks noGrp="1"/>
          </p:cNvSpPr>
          <p:nvPr>
            <p:ph idx="1"/>
          </p:nvPr>
        </p:nvSpPr>
        <p:spPr/>
        <p:txBody>
          <a:bodyPr>
            <a:normAutofit fontScale="92500" lnSpcReduction="10000"/>
          </a:bodyPr>
          <a:lstStyle/>
          <a:p>
            <a:r>
              <a:rPr lang="nl-NL" dirty="0" smtClean="0"/>
              <a:t>Vraag: waarom niet gewoon de GPIO pennen van de </a:t>
            </a:r>
            <a:r>
              <a:rPr lang="nl-NL" dirty="0" err="1" smtClean="0"/>
              <a:t>Raspberry</a:t>
            </a:r>
            <a:r>
              <a:rPr lang="nl-NL" dirty="0" smtClean="0"/>
              <a:t> Pi gebruiken?</a:t>
            </a:r>
          </a:p>
          <a:p>
            <a:r>
              <a:rPr lang="nl-NL" dirty="0" smtClean="0"/>
              <a:t>Antwoord:</a:t>
            </a:r>
          </a:p>
          <a:p>
            <a:pPr lvl="1"/>
            <a:r>
              <a:rPr lang="nl-NL" dirty="0" err="1" smtClean="0"/>
              <a:t>Arduino</a:t>
            </a:r>
            <a:r>
              <a:rPr lang="nl-NL" dirty="0" smtClean="0"/>
              <a:t> </a:t>
            </a:r>
            <a:r>
              <a:rPr lang="nl-NL" dirty="0" smtClean="0"/>
              <a:t>heeft analoog in en heeft hardware 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 PWM) voor een meer stabiele servobesturing. </a:t>
            </a:r>
            <a:endParaRPr lang="nl-NL" dirty="0"/>
          </a:p>
          <a:p>
            <a:pPr lvl="1"/>
            <a:r>
              <a:rPr lang="nl-NL" dirty="0" err="1" smtClean="0"/>
              <a:t>Arduino</a:t>
            </a:r>
            <a:r>
              <a:rPr lang="nl-NL" dirty="0" smtClean="0"/>
              <a:t> gebruikt 5 volt. </a:t>
            </a:r>
            <a:r>
              <a:rPr lang="nl-NL" dirty="0" err="1" smtClean="0"/>
              <a:t>Raspberry</a:t>
            </a:r>
            <a:r>
              <a:rPr lang="nl-NL" dirty="0" smtClean="0"/>
              <a:t> Pi GPIO pennen zijn niet 5 volt tolerant.</a:t>
            </a:r>
            <a:endParaRPr lang="nl-NL" dirty="0"/>
          </a:p>
          <a:p>
            <a:pPr lvl="1"/>
            <a:r>
              <a:rPr lang="nl-NL" dirty="0" smtClean="0"/>
              <a:t>Als kinderen fouten maken met de elektronica dan zullen ze eventueel een </a:t>
            </a:r>
            <a:r>
              <a:rPr lang="nl-NL" dirty="0" err="1" smtClean="0"/>
              <a:t>Arduino</a:t>
            </a:r>
            <a:r>
              <a:rPr lang="nl-NL" dirty="0" smtClean="0"/>
              <a:t> </a:t>
            </a:r>
            <a:r>
              <a:rPr lang="nl-NL" dirty="0" err="1" smtClean="0"/>
              <a:t>nano</a:t>
            </a:r>
            <a:r>
              <a:rPr lang="nl-NL" dirty="0" smtClean="0"/>
              <a:t> kloon van 2 euro opblazen i.p.v. een </a:t>
            </a:r>
            <a:r>
              <a:rPr lang="nl-NL" dirty="0" err="1" smtClean="0"/>
              <a:t>Raspberry</a:t>
            </a:r>
            <a:r>
              <a:rPr lang="nl-NL" dirty="0" smtClean="0"/>
              <a:t> Pi van 35 euro.</a:t>
            </a:r>
          </a:p>
          <a:p>
            <a:pPr lvl="1"/>
            <a:r>
              <a:rPr lang="nl-NL" dirty="0" smtClean="0"/>
              <a:t>Maakt de opstelling transportabel, nu hoeft slechts een enkele USB plug te worden aangesloten en geen grote kabel op de GPIO pennen.</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nl-NL" smtClean="0"/>
              <a:t>Kies</a:t>
            </a:r>
            <a:r>
              <a:rPr lang="nl-NL" smtClean="0"/>
              <a:t> wat je wilt </a:t>
            </a:r>
            <a:r>
              <a:rPr lang="nl-NL" smtClean="0"/>
              <a:t>doen</a:t>
            </a:r>
            <a:endParaRPr lang="nl-NL"/>
          </a:p>
        </p:txBody>
      </p:sp>
      <p:sp>
        <p:nvSpPr>
          <p:cNvPr id="5" name="Tijdelijke aanduiding voor inhoud 4"/>
          <p:cNvSpPr>
            <a:spLocks noGrp="1"/>
          </p:cNvSpPr>
          <p:nvPr>
            <p:ph idx="1"/>
          </p:nvPr>
        </p:nvSpPr>
        <p:spPr/>
        <p:txBody>
          <a:bodyPr>
            <a:normAutofit fontScale="85000" lnSpcReduction="20000"/>
          </a:bodyPr>
          <a:lstStyle/>
          <a:p>
            <a:r>
              <a:rPr lang="nl-NL" dirty="0" smtClean="0"/>
              <a:t>De workshop is voor iedereen, van beginner tot expert.</a:t>
            </a:r>
          </a:p>
          <a:p>
            <a:r>
              <a:rPr lang="nl-NL" dirty="0" smtClean="0"/>
              <a:t>Er is onvoldoende tijd om alles te doen, dus kies wat je gaat doen.</a:t>
            </a:r>
          </a:p>
          <a:p>
            <a:r>
              <a:rPr lang="nl-NL" dirty="0" smtClean="0"/>
              <a:t>Gele pagina’s hebben achtergrond informatie en je kunt ze overslaan of er later naar kijken.</a:t>
            </a:r>
          </a:p>
          <a:p>
            <a:r>
              <a:rPr lang="nl-NL" dirty="0" smtClean="0"/>
              <a:t>Aanbeveling</a:t>
            </a:r>
          </a:p>
          <a:p>
            <a:pPr lvl="1"/>
            <a:r>
              <a:rPr lang="nl-NL" dirty="0" smtClean="0"/>
              <a:t>Iedereen: leer hoe </a:t>
            </a:r>
            <a:r>
              <a:rPr lang="nl-NL" dirty="0" err="1" smtClean="0"/>
              <a:t>scratchClient</a:t>
            </a:r>
            <a:r>
              <a:rPr lang="nl-NL" dirty="0" smtClean="0"/>
              <a:t> te configureren met </a:t>
            </a:r>
            <a:r>
              <a:rPr lang="nl-NL" dirty="0" err="1" smtClean="0"/>
              <a:t>LEDs</a:t>
            </a:r>
            <a:r>
              <a:rPr lang="nl-NL" dirty="0" smtClean="0"/>
              <a:t> (digitaal uit) en knop (digitaal in)</a:t>
            </a:r>
          </a:p>
          <a:p>
            <a:pPr lvl="1"/>
            <a:r>
              <a:rPr lang="nl-NL" dirty="0" smtClean="0"/>
              <a:t>Iedereen: probeer het uit in Scratch</a:t>
            </a:r>
          </a:p>
          <a:p>
            <a:pPr lvl="1"/>
            <a:r>
              <a:rPr lang="nl-NL" dirty="0" smtClean="0"/>
              <a:t>Daarna: selecteer extra onderwerpen van afzonderlijke presentaties </a:t>
            </a:r>
          </a:p>
          <a:p>
            <a:pPr lvl="2"/>
            <a:r>
              <a:rPr lang="nl-NL" dirty="0" smtClean="0"/>
              <a:t>Gevorderden </a:t>
            </a:r>
          </a:p>
          <a:p>
            <a:pPr lvl="2"/>
            <a:r>
              <a:rPr lang="nl-NL" dirty="0" smtClean="0"/>
              <a:t>Geavanceerd</a:t>
            </a:r>
          </a:p>
          <a:p>
            <a:pPr lvl="2"/>
            <a:r>
              <a:rPr lang="nl-NL" dirty="0" smtClean="0"/>
              <a:t>Expert</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2</a:t>
            </a:r>
            <a:r>
              <a:rPr lang="en-US" dirty="0"/>
              <a:t>: </a:t>
            </a:r>
            <a:r>
              <a:rPr lang="en-US" dirty="0" smtClean="0"/>
              <a:t>Leer de </a:t>
            </a:r>
            <a:r>
              <a:rPr lang="en-US" dirty="0" err="1" smtClean="0"/>
              <a:t>componenten</a:t>
            </a:r>
            <a:r>
              <a:rPr lang="en-US" dirty="0" smtClean="0"/>
              <a:t> </a:t>
            </a:r>
            <a:r>
              <a:rPr lang="en-US" dirty="0" err="1" smtClean="0"/>
              <a:t>kennen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Breadboard</a:t>
            </a:r>
            <a:endParaRPr lang="nl-NL"/>
          </a:p>
        </p:txBody>
      </p:sp>
      <p:sp>
        <p:nvSpPr>
          <p:cNvPr id="3" name="Tijdelijke aanduiding voor inhoud 2"/>
          <p:cNvSpPr>
            <a:spLocks noGrp="1"/>
          </p:cNvSpPr>
          <p:nvPr>
            <p:ph idx="1"/>
          </p:nvPr>
        </p:nvSpPr>
        <p:spPr>
          <a:xfrm>
            <a:off x="457200" y="1200151"/>
            <a:ext cx="3754760" cy="2739751"/>
          </a:xfrm>
        </p:spPr>
        <p:txBody>
          <a:bodyPr>
            <a:normAutofit/>
          </a:bodyPr>
          <a:lstStyle/>
          <a:p>
            <a:r>
              <a:rPr lang="nl-NL" sz="1800" dirty="0" smtClean="0"/>
              <a:t>Wordt gebruikt om snel elektronische schakelingen te bouwen. </a:t>
            </a:r>
          </a:p>
          <a:p>
            <a:r>
              <a:rPr lang="nl-NL" sz="1800" dirty="0" smtClean="0"/>
              <a:t>Bekijk de twee rails voor + (VCC) and – (GND - aarde)</a:t>
            </a:r>
          </a:p>
          <a:p>
            <a:r>
              <a:rPr lang="nl-NL" sz="1800" dirty="0" smtClean="0"/>
              <a:t>Let op dat in elke kolom 2 blokjes met elk 5 met elkaar doorverbonden </a:t>
            </a:r>
            <a:br>
              <a:rPr lang="nl-NL" sz="1800" dirty="0" smtClean="0"/>
            </a:br>
            <a:r>
              <a:rPr lang="nl-NL" sz="1800" dirty="0" smtClean="0"/>
              <a:t>gaten zitten</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2267744" y="3219822"/>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7931224" cy="636826"/>
          </a:xfrm>
        </p:spPr>
        <p:txBody>
          <a:bodyPr>
            <a:normAutofit fontScale="90000"/>
          </a:bodyPr>
          <a:lstStyle/>
          <a:p>
            <a:r>
              <a:rPr lang="en-US" dirty="0"/>
              <a:t>De Arduino Nano </a:t>
            </a:r>
            <a:r>
              <a:rPr lang="en-US" dirty="0" err="1"/>
              <a:t>en</a:t>
            </a:r>
            <a:r>
              <a:rPr lang="en-US" dirty="0"/>
              <a:t> het </a:t>
            </a:r>
            <a:r>
              <a:rPr lang="en-US" dirty="0" err="1"/>
              <a:t>adapterbord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3024336" cy="369332"/>
          </a:xfrm>
          <a:prstGeom prst="rect">
            <a:avLst/>
          </a:prstGeom>
          <a:noFill/>
        </p:spPr>
        <p:txBody>
          <a:bodyPr wrap="square" rtlCol="0">
            <a:spAutoFit/>
          </a:bodyPr>
          <a:lstStyle/>
          <a:p>
            <a:r>
              <a:rPr lang="en-US" dirty="0" err="1"/>
              <a:t>Voedingsaansluiting</a:t>
            </a:r>
            <a:r>
              <a:rPr lang="en-US" dirty="0"/>
              <a:t> 9-12 volt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a:t>Arduino Nano met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a:t>Micro USB </a:t>
            </a:r>
            <a:r>
              <a:rPr lang="en-US" dirty="0" err="1"/>
              <a:t>poort</a:t>
            </a:r>
            <a:endParaRPr lang="nl-NL" dirty="0"/>
          </a:p>
        </p:txBody>
      </p:sp>
      <p:sp>
        <p:nvSpPr>
          <p:cNvPr id="17" name="Tekstvak 16"/>
          <p:cNvSpPr txBox="1"/>
          <p:nvPr/>
        </p:nvSpPr>
        <p:spPr>
          <a:xfrm>
            <a:off x="0" y="1131590"/>
            <a:ext cx="2483768" cy="1384995"/>
          </a:xfrm>
          <a:prstGeom prst="rect">
            <a:avLst/>
          </a:prstGeom>
          <a:noFill/>
        </p:spPr>
        <p:txBody>
          <a:bodyPr wrap="square" rtlCol="0">
            <a:spAutoFit/>
          </a:bodyPr>
          <a:lstStyle/>
          <a:p>
            <a:r>
              <a:rPr lang="en-US" sz="1400" dirty="0"/>
              <a:t>Per GPIO </a:t>
            </a:r>
            <a:r>
              <a:rPr lang="en-US" sz="1400" dirty="0" err="1"/>
              <a:t>signaal</a:t>
            </a:r>
            <a:r>
              <a:rPr lang="en-US" sz="1400" dirty="0"/>
              <a:t> 3 </a:t>
            </a:r>
            <a:r>
              <a:rPr lang="en-US" sz="1400" dirty="0" err="1"/>
              <a:t>pennen</a:t>
            </a:r>
            <a:r>
              <a:rPr lang="en-US" sz="1400" dirty="0"/>
              <a:t>: </a:t>
            </a:r>
          </a:p>
          <a:p>
            <a:r>
              <a:rPr lang="en-US" sz="1400" dirty="0"/>
              <a:t>S (</a:t>
            </a:r>
            <a:r>
              <a:rPr lang="en-US" sz="1400" dirty="0" err="1"/>
              <a:t>blauw</a:t>
            </a:r>
            <a:r>
              <a:rPr lang="en-US" sz="1400" dirty="0"/>
              <a:t> = </a:t>
            </a:r>
            <a:r>
              <a:rPr lang="en-US" sz="1400" dirty="0" err="1"/>
              <a:t>signaal</a:t>
            </a:r>
            <a:r>
              <a:rPr lang="en-US" sz="1400" dirty="0"/>
              <a:t>)</a:t>
            </a:r>
          </a:p>
          <a:p>
            <a:r>
              <a:rPr lang="en-US" sz="1400" dirty="0"/>
              <a:t>V (rood = VCC = +) </a:t>
            </a:r>
          </a:p>
          <a:p>
            <a:r>
              <a:rPr lang="en-US" sz="1400" dirty="0"/>
              <a:t>G (</a:t>
            </a:r>
            <a:r>
              <a:rPr lang="en-US" sz="1400" dirty="0" err="1"/>
              <a:t>zwart</a:t>
            </a:r>
            <a:r>
              <a:rPr lang="en-US" sz="1400" dirty="0"/>
              <a:t> = GND = -)</a:t>
            </a:r>
          </a:p>
          <a:p>
            <a:r>
              <a:rPr lang="en-US" sz="1400" i="1" dirty="0"/>
              <a:t>(heel </a:t>
            </a:r>
            <a:r>
              <a:rPr lang="en-US" sz="1400" i="1" dirty="0" err="1"/>
              <a:t>handig</a:t>
            </a:r>
            <a:r>
              <a:rPr lang="en-US" sz="1400" i="1" dirty="0"/>
              <a:t> om </a:t>
            </a:r>
            <a:r>
              <a:rPr lang="en-US" sz="1400" i="1" dirty="0" err="1"/>
              <a:t>b.v</a:t>
            </a:r>
            <a:r>
              <a:rPr lang="en-US" sz="1400" i="1" dirty="0"/>
              <a:t>. </a:t>
            </a:r>
            <a:br>
              <a:rPr lang="en-US" sz="1400" i="1" dirty="0"/>
            </a:br>
            <a:r>
              <a:rPr lang="en-US" sz="1400" i="1" dirty="0"/>
              <a:t>servo’s </a:t>
            </a:r>
            <a:r>
              <a:rPr lang="en-US" sz="1400" i="1" dirty="0" err="1"/>
              <a:t>aan</a:t>
            </a:r>
            <a:r>
              <a:rPr lang="en-US" sz="1400" i="1" dirty="0"/>
              <a:t> te </a:t>
            </a:r>
            <a:r>
              <a:rPr lang="en-US" sz="1400" i="1" dirty="0" err="1"/>
              <a:t>sluiten</a:t>
            </a:r>
            <a:r>
              <a:rPr lang="en-US" sz="1400" i="1" dirty="0"/>
              <a:t>) </a:t>
            </a:r>
          </a:p>
        </p:txBody>
      </p:sp>
      <p:cxnSp>
        <p:nvCxnSpPr>
          <p:cNvPr id="18" name="Rechte verbindingslijn met pijl 17"/>
          <p:cNvCxnSpPr>
            <a:cxnSpLocks/>
          </p:cNvCxnSpPr>
          <p:nvPr/>
        </p:nvCxnSpPr>
        <p:spPr>
          <a:xfrm>
            <a:off x="1475656" y="1707654"/>
            <a:ext cx="864096"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a:cxnSpLocks/>
          </p:cNvCxnSpPr>
          <p:nvPr/>
        </p:nvCxnSpPr>
        <p:spPr>
          <a:xfrm>
            <a:off x="1547664" y="1923678"/>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cxnSpLocks/>
          </p:cNvCxnSpPr>
          <p:nvPr/>
        </p:nvCxnSpPr>
        <p:spPr>
          <a:xfrm>
            <a:off x="1475656" y="1491630"/>
            <a:ext cx="1080120" cy="43204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cxnSpLocks/>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err="1"/>
              <a:t>Digitale</a:t>
            </a:r>
            <a:r>
              <a:rPr lang="en-US" dirty="0"/>
              <a:t> </a:t>
            </a:r>
            <a:r>
              <a:rPr lang="en-US" dirty="0" err="1"/>
              <a:t>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a:t>Analog </a:t>
            </a:r>
            <a:r>
              <a:rPr lang="en-US" dirty="0" err="1"/>
              <a:t>poorten</a:t>
            </a:r>
            <a:r>
              <a:rPr lang="en-US" dirty="0"/>
              <a:t> </a:t>
            </a:r>
            <a:r>
              <a:rPr lang="en-US" sz="1200" dirty="0"/>
              <a:t>(de </a:t>
            </a:r>
            <a:r>
              <a:rPr lang="en-US" sz="1200" dirty="0" err="1"/>
              <a:t>meeste</a:t>
            </a:r>
            <a:r>
              <a:rPr lang="en-US" sz="1200" dirty="0"/>
              <a:t> </a:t>
            </a:r>
            <a:r>
              <a:rPr lang="en-US" sz="1200" dirty="0" err="1"/>
              <a:t>ook</a:t>
            </a:r>
            <a:r>
              <a:rPr lang="en-US" sz="1200" dirty="0"/>
              <a:t> </a:t>
            </a:r>
            <a:r>
              <a:rPr lang="en-US" sz="1200" dirty="0" err="1"/>
              <a:t>bruikbaar</a:t>
            </a:r>
            <a:r>
              <a:rPr lang="en-US" sz="1200" dirty="0"/>
              <a:t> </a:t>
            </a:r>
            <a:r>
              <a:rPr lang="en-US" sz="1200" dirty="0" err="1"/>
              <a:t>als</a:t>
            </a:r>
            <a:r>
              <a:rPr lang="en-US" sz="1200" dirty="0"/>
              <a:t> </a:t>
            </a:r>
            <a:r>
              <a:rPr lang="en-US" sz="1200" dirty="0" err="1"/>
              <a:t>digitale</a:t>
            </a:r>
            <a:r>
              <a:rPr lang="en-US" sz="1200" dirty="0"/>
              <a:t> </a:t>
            </a:r>
            <a:r>
              <a:rPr lang="en-US" sz="1200" dirty="0" err="1"/>
              <a:t>poorten</a:t>
            </a:r>
            <a:r>
              <a:rPr lang="en-US" sz="1200" dirty="0"/>
              <a:t>)</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Hoe het </a:t>
            </a:r>
            <a:r>
              <a:rPr lang="en-US" dirty="0" err="1" smtClean="0"/>
              <a:t>bord</a:t>
            </a:r>
            <a:r>
              <a:rPr lang="en-US" dirty="0" smtClean="0"/>
              <a:t> </a:t>
            </a:r>
            <a:r>
              <a:rPr lang="en-US" dirty="0" err="1" smtClean="0"/>
              <a:t>eruit</a:t>
            </a:r>
            <a:r>
              <a:rPr lang="en-US" dirty="0" smtClean="0"/>
              <a:t> </a:t>
            </a:r>
            <a:r>
              <a:rPr lang="en-US" dirty="0" err="1" smtClean="0"/>
              <a:t>ziet</a:t>
            </a:r>
            <a:r>
              <a:rPr lang="en-US" dirty="0" smtClean="0"/>
              <a: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a:t>… </a:t>
            </a:r>
            <a:r>
              <a:rPr lang="en-US" sz="2400" dirty="0" err="1" smtClean="0"/>
              <a:t>aan</a:t>
            </a:r>
            <a:r>
              <a:rPr lang="en-US" sz="2400" dirty="0" smtClean="0"/>
              <a:t> het </a:t>
            </a:r>
            <a:r>
              <a:rPr lang="en-US" sz="2400" dirty="0" err="1" smtClean="0"/>
              <a:t>eind</a:t>
            </a:r>
            <a:r>
              <a:rPr lang="en-US" sz="2400" dirty="0" smtClean="0"/>
              <a:t> van de beginners workshop</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picture to be made</a:t>
            </a:r>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a:t>… </a:t>
            </a:r>
            <a:r>
              <a:rPr lang="en-US" dirty="0" err="1" smtClean="0"/>
              <a:t>aan</a:t>
            </a:r>
            <a:r>
              <a:rPr lang="en-US" dirty="0" smtClean="0"/>
              <a:t> het </a:t>
            </a:r>
            <a:r>
              <a:rPr lang="en-US" dirty="0" err="1" smtClean="0"/>
              <a:t>eind</a:t>
            </a:r>
            <a:r>
              <a:rPr lang="en-US" dirty="0" smtClean="0"/>
              <a:t> van de </a:t>
            </a:r>
            <a:r>
              <a:rPr lang="en-US" dirty="0" err="1" smtClean="0"/>
              <a:t>gevorderden</a:t>
            </a:r>
            <a:r>
              <a:rPr lang="en-US" dirty="0" smtClean="0"/>
              <a:t>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1115616" y="1417086"/>
            <a:ext cx="4968552" cy="372641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 </a:t>
            </a:r>
            <a:r>
              <a:rPr lang="en-US" dirty="0" smtClean="0"/>
              <a:t>en </a:t>
            </a:r>
            <a:r>
              <a:rPr lang="en-US" dirty="0" err="1" smtClean="0"/>
              <a:t>aan</a:t>
            </a:r>
            <a:r>
              <a:rPr lang="en-US" dirty="0" smtClean="0"/>
              <a:t> het </a:t>
            </a:r>
            <a:r>
              <a:rPr lang="en-US" dirty="0" err="1" smtClean="0"/>
              <a:t>eind</a:t>
            </a:r>
            <a:r>
              <a:rPr lang="en-US" dirty="0" smtClean="0"/>
              <a:t> van de </a:t>
            </a:r>
            <a:r>
              <a:rPr lang="en-US" dirty="0" err="1" smtClean="0"/>
              <a:t>geavanceerde</a:t>
            </a:r>
            <a:r>
              <a:rPr lang="en-US" dirty="0" smtClean="0"/>
              <a:t>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err="1" smtClean="0"/>
              <a:t>Deel</a:t>
            </a:r>
            <a:r>
              <a:rPr lang="en-US" dirty="0" smtClean="0"/>
              <a:t> 3</a:t>
            </a:r>
            <a:r>
              <a:rPr lang="en-US" dirty="0"/>
              <a:t>: </a:t>
            </a:r>
            <a:r>
              <a:rPr lang="en-US" dirty="0" smtClean="0"/>
              <a:t>Het laden van de </a:t>
            </a:r>
            <a:r>
              <a:rPr lang="en-US" dirty="0" err="1" smtClean="0"/>
              <a:t>schets</a:t>
            </a:r>
            <a:r>
              <a:rPr lang="en-US" dirty="0" smtClean="0"/>
              <a:t> in </a:t>
            </a:r>
            <a:r>
              <a:rPr lang="en-US" dirty="0"/>
              <a:t>the </a:t>
            </a:r>
            <a:r>
              <a:rPr lang="en-US" dirty="0" err="1"/>
              <a:t>Arduino</a:t>
            </a:r>
            <a:r>
              <a:rPr lang="en-US" dirty="0"/>
              <a:t/>
            </a:r>
            <a:br>
              <a:rPr lang="en-US" dirty="0"/>
            </a:br>
            <a:r>
              <a:rPr lang="en-US" dirty="0"/>
              <a:t>(in </a:t>
            </a:r>
            <a:r>
              <a:rPr lang="en-US" dirty="0" smtClean="0"/>
              <a:t>de workshop</a:t>
            </a:r>
            <a:r>
              <a:rPr lang="en-US" dirty="0"/>
              <a:t>: </a:t>
            </a:r>
            <a:r>
              <a:rPr lang="en-US" dirty="0" err="1" smtClean="0"/>
              <a:t>naar</a:t>
            </a:r>
            <a:r>
              <a:rPr lang="en-US" dirty="0" smtClean="0"/>
              <a:t> </a:t>
            </a:r>
            <a:r>
              <a:rPr lang="en-US" dirty="0" err="1" smtClean="0"/>
              <a:t>keuze</a:t>
            </a:r>
            <a:r>
              <a:rPr lang="en-US" dirty="0" smtClean="0"/>
              <a:t>,</a:t>
            </a:r>
            <a:r>
              <a:rPr lang="en-US" dirty="0"/>
              <a:t/>
            </a:r>
            <a:br>
              <a:rPr lang="en-US" dirty="0"/>
            </a:br>
            <a:r>
              <a:rPr lang="en-US" dirty="0" err="1" smtClean="0"/>
              <a:t>thuis</a:t>
            </a:r>
            <a:r>
              <a:rPr lang="en-US" dirty="0" smtClean="0"/>
              <a:t>: </a:t>
            </a:r>
            <a:r>
              <a:rPr lang="en-US" dirty="0" err="1" smtClean="0"/>
              <a:t>noodzakelijk</a:t>
            </a:r>
            <a:r>
              <a:rPr lang="en-US" dirty="0" smtClean="0"/>
              <a: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1: Introductie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smtClean="0"/>
              <a:t>Voorbereiden</a:t>
            </a:r>
            <a:r>
              <a:rPr lang="nl-NL" smtClean="0"/>
              <a:t> van het programmeren van de Arduino </a:t>
            </a:r>
            <a:r>
              <a:rPr lang="nl-NL" smtClean="0"/>
              <a:t>Nano</a:t>
            </a:r>
            <a:endParaRPr lang="nl-NL"/>
          </a:p>
        </p:txBody>
      </p:sp>
      <p:sp>
        <p:nvSpPr>
          <p:cNvPr id="3" name="Tijdelijke aanduiding voor inhoud 2"/>
          <p:cNvSpPr>
            <a:spLocks noGrp="1"/>
          </p:cNvSpPr>
          <p:nvPr>
            <p:ph idx="1"/>
          </p:nvPr>
        </p:nvSpPr>
        <p:spPr/>
        <p:txBody>
          <a:bodyPr/>
          <a:lstStyle/>
          <a:p>
            <a:r>
              <a:rPr lang="nl-NL" dirty="0" smtClean="0"/>
              <a:t>De </a:t>
            </a:r>
            <a:r>
              <a:rPr lang="nl-NL" dirty="0" err="1" smtClean="0"/>
              <a:t>Arduino</a:t>
            </a:r>
            <a:r>
              <a:rPr lang="nl-NL" dirty="0" smtClean="0"/>
              <a:t> moet een programma draaien (in </a:t>
            </a:r>
            <a:r>
              <a:rPr lang="nl-NL" dirty="0" err="1" smtClean="0"/>
              <a:t>Arduino</a:t>
            </a:r>
            <a:r>
              <a:rPr lang="nl-NL" dirty="0" smtClean="0"/>
              <a:t> termen: schets) zo dat die kan communiceren met de </a:t>
            </a:r>
            <a:r>
              <a:rPr lang="nl-NL" dirty="0" err="1" smtClean="0"/>
              <a:t>Raspberry</a:t>
            </a:r>
            <a:r>
              <a:rPr lang="nl-NL" dirty="0" smtClean="0"/>
              <a:t> Pi en de berichten van </a:t>
            </a:r>
            <a:r>
              <a:rPr lang="nl-NL" dirty="0" err="1" smtClean="0"/>
              <a:t>scratchClient</a:t>
            </a:r>
            <a:r>
              <a:rPr lang="nl-NL" dirty="0" smtClean="0"/>
              <a:t> kan begrijpen.</a:t>
            </a:r>
          </a:p>
          <a:p>
            <a:r>
              <a:rPr lang="nl-NL" dirty="0" smtClean="0"/>
              <a:t>We moeten dat programma in de </a:t>
            </a:r>
            <a:r>
              <a:rPr lang="nl-NL" dirty="0" err="1" smtClean="0"/>
              <a:t>Arduino</a:t>
            </a:r>
            <a:r>
              <a:rPr lang="nl-NL" dirty="0" smtClean="0"/>
              <a:t> laden.</a:t>
            </a:r>
          </a:p>
          <a:p>
            <a:pPr lvl="1"/>
            <a:r>
              <a:rPr lang="nl-NL" dirty="0" smtClean="0"/>
              <a:t>Echter, in de workshop is dat al gedaan, dus je kunt de volgende pagina overslaan, tenzij je het zelf wilt proberen.</a:t>
            </a:r>
          </a:p>
          <a:p>
            <a:pPr lvl="1"/>
            <a:r>
              <a:rPr lang="nl-NL" dirty="0" smtClean="0"/>
              <a:t>Als je dit </a:t>
            </a:r>
            <a:r>
              <a:rPr lang="nl-NL" dirty="0" smtClean="0"/>
              <a:t>echter thuis doet, dan moet je het wel doen.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err="1" smtClean="0"/>
              <a:t>S</a:t>
            </a:r>
            <a:r>
              <a:rPr lang="nl-NL" dirty="0" err="1" smtClean="0"/>
              <a:t>cratchClient</a:t>
            </a:r>
            <a:r>
              <a:rPr lang="nl-NL" dirty="0" smtClean="0"/>
              <a:t> laden in de </a:t>
            </a:r>
            <a:r>
              <a:rPr lang="nl-NL"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92500" lnSpcReduction="20000"/>
          </a:bodyPr>
          <a:lstStyle/>
          <a:p>
            <a:r>
              <a:rPr lang="nl-NL" sz="1800" dirty="0" smtClean="0"/>
              <a:t>Navigeer naar de </a:t>
            </a:r>
            <a:r>
              <a:rPr lang="nl-NL" sz="1800" dirty="0" err="1" smtClean="0"/>
              <a:t>scratchClient</a:t>
            </a:r>
            <a:r>
              <a:rPr lang="nl-NL" sz="1800" dirty="0" smtClean="0"/>
              <a:t> schets voor </a:t>
            </a:r>
            <a:r>
              <a:rPr lang="nl-NL" sz="1800" dirty="0" err="1" smtClean="0"/>
              <a:t>Arduino</a:t>
            </a:r>
            <a:r>
              <a:rPr lang="nl-NL" sz="1800" dirty="0" smtClean="0"/>
              <a:t> </a:t>
            </a:r>
            <a:r>
              <a:rPr lang="nl-NL" sz="1800" dirty="0" err="1" smtClean="0"/>
              <a:t>Uno</a:t>
            </a:r>
            <a:r>
              <a:rPr lang="nl-NL" sz="1800" dirty="0" smtClean="0"/>
              <a:t> in </a:t>
            </a:r>
            <a:r>
              <a:rPr lang="nl-NL" sz="1800" i="1" dirty="0" smtClean="0"/>
              <a:t>/home/pi/</a:t>
            </a:r>
            <a:r>
              <a:rPr lang="nl-NL" sz="1800" i="1" dirty="0" err="1" smtClean="0"/>
              <a:t>scratchClient</a:t>
            </a:r>
            <a:r>
              <a:rPr lang="nl-NL" sz="1800" i="1" dirty="0" smtClean="0"/>
              <a:t>/</a:t>
            </a:r>
            <a:r>
              <a:rPr lang="nl-NL" sz="1800" i="1" dirty="0" err="1" smtClean="0"/>
              <a:t>arduino</a:t>
            </a:r>
            <a:r>
              <a:rPr lang="nl-NL" sz="1800" i="1" dirty="0" smtClean="0"/>
              <a:t>/</a:t>
            </a:r>
            <a:r>
              <a:rPr lang="nl-NL" sz="1800" i="1" dirty="0" err="1" smtClean="0"/>
              <a:t>arduinoUno</a:t>
            </a:r>
            <a:endParaRPr lang="nl-NL" sz="1800" i="1" dirty="0" smtClean="0"/>
          </a:p>
          <a:p>
            <a:endParaRPr lang="nl-NL" sz="1800" dirty="0" smtClean="0"/>
          </a:p>
          <a:p>
            <a:endParaRPr lang="nl-NL" sz="1800" dirty="0" smtClean="0"/>
          </a:p>
          <a:p>
            <a:endParaRPr lang="nl-NL" sz="1800" dirty="0" smtClean="0"/>
          </a:p>
          <a:p>
            <a:endParaRPr lang="nl-NL" sz="1800" dirty="0" smtClean="0"/>
          </a:p>
          <a:p>
            <a:r>
              <a:rPr lang="nl-NL" sz="1800" dirty="0" smtClean="0"/>
              <a:t>Dubbel klik erop om de </a:t>
            </a:r>
            <a:r>
              <a:rPr lang="nl-NL" sz="1800" dirty="0" err="1" smtClean="0"/>
              <a:t>Arduino</a:t>
            </a:r>
            <a:r>
              <a:rPr lang="nl-NL" sz="1800" dirty="0" smtClean="0"/>
              <a:t> IDE te openen</a:t>
            </a:r>
          </a:p>
          <a:p>
            <a:r>
              <a:rPr lang="nl-NL" sz="1800" dirty="0" smtClean="0"/>
              <a:t>Klik op </a:t>
            </a:r>
            <a:r>
              <a:rPr lang="nl-NL" sz="1800" i="1" dirty="0" smtClean="0"/>
              <a:t>Tools</a:t>
            </a:r>
            <a:r>
              <a:rPr lang="nl-NL" sz="1800" dirty="0" smtClean="0"/>
              <a:t> en zorg dat dit gezet is:</a:t>
            </a:r>
          </a:p>
          <a:p>
            <a:pPr lvl="1"/>
            <a:r>
              <a:rPr lang="nl-NL" sz="1400" dirty="0" smtClean="0"/>
              <a:t>Board: </a:t>
            </a:r>
            <a:r>
              <a:rPr lang="nl-NL" sz="1400" dirty="0" err="1" smtClean="0"/>
              <a:t>Arduino</a:t>
            </a:r>
            <a:r>
              <a:rPr lang="nl-NL" sz="1400" dirty="0" smtClean="0"/>
              <a:t> Nano</a:t>
            </a:r>
          </a:p>
          <a:p>
            <a:pPr lvl="1"/>
            <a:r>
              <a:rPr lang="nl-NL" sz="1400" dirty="0" smtClean="0"/>
              <a:t>Processor: Atmega328</a:t>
            </a:r>
          </a:p>
          <a:p>
            <a:pPr lvl="1"/>
            <a:r>
              <a:rPr lang="nl-NL" sz="1400" dirty="0" smtClean="0"/>
              <a:t>Port: de poort waar de </a:t>
            </a:r>
            <a:r>
              <a:rPr lang="nl-NL" sz="1400" dirty="0" err="1" smtClean="0"/>
              <a:t>Arduino</a:t>
            </a:r>
            <a:r>
              <a:rPr lang="nl-NL" sz="1400" dirty="0" smtClean="0"/>
              <a:t> Nano is aangesloten (meestal /</a:t>
            </a:r>
            <a:r>
              <a:rPr lang="nl-NL" sz="1400" dirty="0" err="1" smtClean="0"/>
              <a:t>dev</a:t>
            </a:r>
            <a:r>
              <a:rPr lang="nl-NL" sz="1400" dirty="0" smtClean="0"/>
              <a:t>/ttyUSB0)</a:t>
            </a:r>
          </a:p>
          <a:p>
            <a:r>
              <a:rPr lang="nl-NL" sz="1800" dirty="0" smtClean="0"/>
              <a:t>Klik op de </a:t>
            </a:r>
            <a:r>
              <a:rPr lang="nl-NL" sz="1800" dirty="0" err="1" smtClean="0"/>
              <a:t>Upload</a:t>
            </a:r>
            <a:r>
              <a:rPr lang="nl-NL" sz="1800" dirty="0" smtClean="0"/>
              <a:t> button.</a:t>
            </a:r>
          </a:p>
          <a:p>
            <a:r>
              <a:rPr lang="nl-NL" sz="1800" dirty="0" smtClean="0"/>
              <a:t>Wacht tot de </a:t>
            </a:r>
            <a:r>
              <a:rPr lang="nl-NL" sz="1800" dirty="0" err="1" smtClean="0"/>
              <a:t>Upload</a:t>
            </a:r>
            <a:r>
              <a:rPr lang="nl-NL" sz="1800" dirty="0" smtClean="0"/>
              <a:t> klaar is (zonder fouten).</a:t>
            </a:r>
          </a:p>
          <a:p>
            <a:pPr lvl="1">
              <a:buNone/>
            </a:pPr>
            <a:endParaRPr lang="nl-NL"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4: Definiëren van de  configuratie</a:t>
            </a:r>
            <a:endParaRPr lang="nl-NL" dirty="0"/>
          </a:p>
        </p:txBody>
      </p:sp>
      <p:sp>
        <p:nvSpPr>
          <p:cNvPr id="6" name="Ondertitel 5"/>
          <p:cNvSpPr>
            <a:spLocks noGrp="1"/>
          </p:cNvSpPr>
          <p:nvPr>
            <p:ph type="subTitle" idx="1"/>
          </p:nvPr>
        </p:nvSpPr>
        <p:spPr>
          <a:xfrm>
            <a:off x="827584" y="2914650"/>
            <a:ext cx="7488832" cy="1314450"/>
          </a:xfrm>
        </p:spPr>
        <p:txBody>
          <a:bodyPr/>
          <a:lstStyle/>
          <a:p>
            <a:r>
              <a:rPr lang="nl-NL" dirty="0" smtClean="0">
                <a:solidFill>
                  <a:schemeClr val="bg1"/>
                </a:solidFill>
              </a:rPr>
              <a:t>Geef de pennen namen en definieer </a:t>
            </a:r>
            <a:r>
              <a:rPr lang="nl-NL" dirty="0" smtClean="0">
                <a:solidFill>
                  <a:schemeClr val="bg1"/>
                </a:solidFill>
              </a:rPr>
              <a:t>het doel van elke pen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a:t>
            </a:r>
            <a:r>
              <a:rPr lang="nl-NL" smtClean="0"/>
              <a:t>het config </a:t>
            </a:r>
            <a:r>
              <a:rPr lang="nl-NL" smtClean="0"/>
              <a:t>tool</a:t>
            </a:r>
            <a:endParaRPr lang="nl-NL"/>
          </a:p>
        </p:txBody>
      </p:sp>
      <p:sp>
        <p:nvSpPr>
          <p:cNvPr id="3" name="Tijdelijke aanduiding voor inhoud 2"/>
          <p:cNvSpPr>
            <a:spLocks noGrp="1"/>
          </p:cNvSpPr>
          <p:nvPr>
            <p:ph idx="1"/>
          </p:nvPr>
        </p:nvSpPr>
        <p:spPr/>
        <p:txBody>
          <a:bodyPr/>
          <a:lstStyle/>
          <a:p>
            <a:r>
              <a:rPr lang="nl-NL" dirty="0" smtClean="0"/>
              <a:t>We hebben een lege </a:t>
            </a:r>
            <a:r>
              <a:rPr lang="nl-NL" dirty="0" err="1" smtClean="0"/>
              <a:t>config</a:t>
            </a:r>
            <a:r>
              <a:rPr lang="nl-NL" dirty="0" smtClean="0"/>
              <a:t> file op het bureaublad geplaatst:</a:t>
            </a:r>
          </a:p>
          <a:p>
            <a:pPr lvl="1"/>
            <a:r>
              <a:rPr lang="nl-NL" i="1" dirty="0" err="1" smtClean="0"/>
              <a:t>scratchClient-Tutorial.scl</a:t>
            </a:r>
            <a:endParaRPr lang="nl-NL" i="1" dirty="0" smtClean="0"/>
          </a:p>
          <a:p>
            <a:r>
              <a:rPr lang="nl-NL" dirty="0" smtClean="0"/>
              <a:t>Klik rechts op de file en kies </a:t>
            </a:r>
            <a:r>
              <a:rPr lang="nl-NL" i="1" dirty="0" err="1" smtClean="0"/>
              <a:t>scratchClient</a:t>
            </a:r>
            <a:r>
              <a:rPr lang="nl-NL" i="1" dirty="0" smtClean="0"/>
              <a:t> </a:t>
            </a:r>
            <a:r>
              <a:rPr lang="nl-NL" i="1" dirty="0" err="1" smtClean="0"/>
              <a:t>Edit</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normAutofit/>
          </a:bodyPr>
          <a:lstStyle/>
          <a:p>
            <a:r>
              <a:rPr lang="nl-NL" smtClean="0"/>
              <a:t>Definieer</a:t>
            </a:r>
            <a:r>
              <a:rPr lang="nl-NL" smtClean="0"/>
              <a:t> de eerste config </a:t>
            </a:r>
            <a:r>
              <a:rPr lang="nl-NL" smtClean="0"/>
              <a:t>file</a:t>
            </a:r>
            <a:endParaRPr lang="nl-NL"/>
          </a:p>
        </p:txBody>
      </p:sp>
      <p:sp>
        <p:nvSpPr>
          <p:cNvPr id="3" name="Tijdelijke aanduiding voor inhoud 2"/>
          <p:cNvSpPr>
            <a:spLocks noGrp="1"/>
          </p:cNvSpPr>
          <p:nvPr>
            <p:ph idx="1"/>
          </p:nvPr>
        </p:nvSpPr>
        <p:spPr>
          <a:xfrm>
            <a:off x="5364088" y="987574"/>
            <a:ext cx="3600400" cy="3816424"/>
          </a:xfrm>
        </p:spPr>
        <p:txBody>
          <a:bodyPr>
            <a:normAutofit fontScale="62500" lnSpcReduction="20000"/>
          </a:bodyPr>
          <a:lstStyle/>
          <a:p>
            <a:r>
              <a:rPr lang="nl-NL" b="1" i="1" dirty="0" smtClean="0"/>
              <a:t>Dubbelklik </a:t>
            </a:r>
            <a:r>
              <a:rPr lang="nl-NL" dirty="0" smtClean="0"/>
              <a:t>een cel om een drop down menu te krijgen</a:t>
            </a:r>
          </a:p>
          <a:p>
            <a:pPr lvl="1"/>
            <a:r>
              <a:rPr lang="nl-NL" dirty="0" smtClean="0"/>
              <a:t>Eerst voor </a:t>
            </a:r>
            <a:r>
              <a:rPr lang="nl-NL" i="1" dirty="0" err="1" smtClean="0"/>
              <a:t>direction</a:t>
            </a:r>
            <a:r>
              <a:rPr lang="nl-NL" dirty="0" smtClean="0"/>
              <a:t> </a:t>
            </a:r>
            <a:r>
              <a:rPr lang="nl-NL" dirty="0" smtClean="0"/>
              <a:t>en dan voor </a:t>
            </a:r>
            <a:r>
              <a:rPr lang="nl-NL" i="1" dirty="0" err="1" smtClean="0"/>
              <a:t>function</a:t>
            </a:r>
            <a:r>
              <a:rPr lang="nl-NL" dirty="0" smtClean="0"/>
              <a:t>.</a:t>
            </a:r>
          </a:p>
          <a:p>
            <a:r>
              <a:rPr lang="nl-NL" dirty="0" smtClean="0"/>
              <a:t>Zorg om alle pennen een naam te geven als je iets anders kiest dan </a:t>
            </a:r>
            <a:r>
              <a:rPr lang="nl-NL" i="1" dirty="0" err="1" smtClean="0"/>
              <a:t>void</a:t>
            </a:r>
            <a:r>
              <a:rPr lang="nl-NL" dirty="0" smtClean="0"/>
              <a:t> in </a:t>
            </a:r>
            <a:r>
              <a:rPr lang="nl-NL" i="1" dirty="0" err="1" smtClean="0"/>
              <a:t>direction</a:t>
            </a:r>
            <a:r>
              <a:rPr lang="nl-NL" dirty="0" smtClean="0"/>
              <a:t>.</a:t>
            </a:r>
          </a:p>
          <a:p>
            <a:pPr lvl="1"/>
            <a:r>
              <a:rPr lang="nl-NL" dirty="0" smtClean="0"/>
              <a:t>Dus niet opslaan zolang je nog rode randen rond cellen ziet. </a:t>
            </a:r>
            <a:r>
              <a:rPr lang="nl-NL" dirty="0" err="1" smtClean="0"/>
              <a:t>scratchClient</a:t>
            </a:r>
            <a:r>
              <a:rPr lang="nl-NL" dirty="0" smtClean="0"/>
              <a:t> zal niet starten met zo’n </a:t>
            </a:r>
            <a:r>
              <a:rPr lang="nl-NL" dirty="0" err="1" smtClean="0"/>
              <a:t>config</a:t>
            </a:r>
            <a:r>
              <a:rPr lang="nl-NL" dirty="0" smtClean="0"/>
              <a:t> file.</a:t>
            </a:r>
          </a:p>
          <a:p>
            <a:r>
              <a:rPr lang="nl-NL" dirty="0" smtClean="0"/>
              <a:t>Het programma controleert verkeerde configuraties. Voorbeelden:</a:t>
            </a:r>
          </a:p>
          <a:p>
            <a:pPr lvl="1"/>
            <a:r>
              <a:rPr lang="nl-NL" dirty="0" smtClean="0"/>
              <a:t>Pennen 0, 1 en 13 kunnen helemaal niet gebruikt worden</a:t>
            </a:r>
          </a:p>
          <a:p>
            <a:pPr lvl="1"/>
            <a:r>
              <a:rPr lang="nl-NL" dirty="0" smtClean="0"/>
              <a:t>Analoog In kan alleen op A0 tot A7</a:t>
            </a:r>
          </a:p>
          <a:p>
            <a:pPr lvl="1"/>
            <a:r>
              <a:rPr lang="nl-NL" dirty="0" smtClean="0"/>
              <a:t>Pennen A6 and A7 kunnen alleen voor Analoog In gebruikt worden</a:t>
            </a:r>
          </a:p>
          <a:p>
            <a:pPr lvl="1"/>
            <a:r>
              <a:rPr lang="nl-NL" dirty="0" smtClean="0"/>
              <a:t>Pennen 9 en10 kunnen niet voor PWM  worden gebruikt als enige pen voor </a:t>
            </a:r>
            <a:r>
              <a:rPr lang="nl-NL" dirty="0" err="1" smtClean="0"/>
              <a:t>servo</a:t>
            </a:r>
            <a:r>
              <a:rPr lang="nl-NL" dirty="0" smtClean="0"/>
              <a:t> is geconfigureerd (zie later)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D4</a:t>
            </a:r>
          </a:p>
          <a:p>
            <a:r>
              <a:rPr lang="nl-NL" sz="1050" smtClean="0"/>
              <a:t>Direction</a:t>
            </a:r>
            <a:r>
              <a:rPr lang="nl-NL" sz="1050" smtClean="0"/>
              <a:t>: </a:t>
            </a:r>
            <a:r>
              <a:rPr lang="nl-NL" sz="1050" smtClean="0"/>
              <a:t>out</a:t>
            </a:r>
            <a:endParaRPr lang="nl-NL" sz="1050" smtClean="0"/>
          </a:p>
          <a:p>
            <a:r>
              <a:rPr lang="nl-NL" sz="1050" smtClean="0"/>
              <a:t>Function</a:t>
            </a:r>
            <a:r>
              <a:rPr lang="nl-NL" sz="1050" smtClean="0"/>
              <a:t>: </a:t>
            </a:r>
            <a:r>
              <a:rPr lang="nl-NL" sz="1050" smtClean="0"/>
              <a:t>output</a:t>
            </a:r>
            <a:endParaRPr lang="nl-NL" sz="1050" smtClean="0"/>
          </a:p>
          <a:p>
            <a:r>
              <a:rPr lang="nl-NL" sz="1050" smtClean="0"/>
              <a:t>scratchName</a:t>
            </a:r>
            <a:r>
              <a:rPr lang="nl-NL" sz="1050" smtClean="0"/>
              <a:t>: </a:t>
            </a:r>
            <a:r>
              <a:rPr lang="nl-NL" sz="1050" smtClean="0"/>
              <a:t>BigRedLED</a:t>
            </a:r>
            <a:endParaRPr lang="nl-NL" sz="105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D7</a:t>
            </a:r>
          </a:p>
          <a:p>
            <a:r>
              <a:rPr lang="nl-NL" sz="1050" smtClean="0"/>
              <a:t>Direction</a:t>
            </a:r>
            <a:r>
              <a:rPr lang="nl-NL" sz="1050" smtClean="0"/>
              <a:t>: </a:t>
            </a:r>
            <a:r>
              <a:rPr lang="nl-NL" sz="1050" smtClean="0"/>
              <a:t>in</a:t>
            </a:r>
            <a:endParaRPr lang="nl-NL" sz="1050" smtClean="0"/>
          </a:p>
          <a:p>
            <a:r>
              <a:rPr lang="nl-NL" sz="1050" smtClean="0"/>
              <a:t>Function</a:t>
            </a:r>
            <a:r>
              <a:rPr lang="nl-NL" sz="1050" smtClean="0"/>
              <a:t>: </a:t>
            </a:r>
            <a:r>
              <a:rPr lang="nl-NL" sz="1050" smtClean="0"/>
              <a:t>input_pullup</a:t>
            </a:r>
            <a:endParaRPr lang="nl-NL" sz="1050" smtClean="0"/>
          </a:p>
          <a:p>
            <a:r>
              <a:rPr lang="nl-NL" sz="1050" smtClean="0"/>
              <a:t>scratchName</a:t>
            </a:r>
            <a:r>
              <a:rPr lang="nl-NL" sz="1050" smtClean="0"/>
              <a:t>: </a:t>
            </a:r>
            <a:r>
              <a:rPr lang="nl-NL" sz="1050" smtClean="0"/>
              <a:t>Button</a:t>
            </a:r>
            <a:endParaRPr lang="nl-NL" sz="1050"/>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Parameter </a:t>
            </a:r>
            <a:r>
              <a:rPr lang="nl-NL" sz="1050" smtClean="0"/>
              <a:t>serial.device</a:t>
            </a:r>
            <a:r>
              <a:rPr lang="nl-NL" sz="1050" smtClean="0"/>
              <a:t>: </a:t>
            </a:r>
            <a:r>
              <a:rPr lang="nl-NL" sz="1050" smtClean="0"/>
              <a:t>/dev/ttyUSB0</a:t>
            </a:r>
            <a:endParaRPr lang="nl-NL" sz="10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Sla de</a:t>
            </a:r>
            <a:r>
              <a:rPr lang="nl-NL" dirty="0" smtClean="0"/>
              <a:t> </a:t>
            </a:r>
            <a:r>
              <a:rPr lang="nl-NL" dirty="0" err="1" smtClean="0"/>
              <a:t>config</a:t>
            </a:r>
            <a:r>
              <a:rPr lang="nl-NL" dirty="0" smtClean="0"/>
              <a:t> file op</a:t>
            </a:r>
            <a:endParaRPr lang="nl-NL" dirty="0"/>
          </a:p>
        </p:txBody>
      </p:sp>
      <p:sp>
        <p:nvSpPr>
          <p:cNvPr id="3" name="Tijdelijke aanduiding voor inhoud 2"/>
          <p:cNvSpPr>
            <a:spLocks noGrp="1"/>
          </p:cNvSpPr>
          <p:nvPr>
            <p:ph idx="1"/>
          </p:nvPr>
        </p:nvSpPr>
        <p:spPr/>
        <p:txBody>
          <a:bodyPr/>
          <a:lstStyle/>
          <a:p>
            <a:r>
              <a:rPr lang="nl-NL" dirty="0" smtClean="0"/>
              <a:t>Sla de file op (</a:t>
            </a:r>
            <a:r>
              <a:rPr lang="nl-NL" dirty="0" err="1" smtClean="0"/>
              <a:t>ctrl-S</a:t>
            </a:r>
            <a:r>
              <a:rPr lang="nl-NL" dirty="0" smtClean="0"/>
              <a:t> of File </a:t>
            </a:r>
            <a:r>
              <a:rPr lang="nl-NL" dirty="0" smtClean="0">
                <a:sym typeface="Wingdings" pitchFamily="2" charset="2"/>
              </a:rPr>
              <a:t> Save)</a:t>
            </a:r>
            <a:r>
              <a:rPr lang="nl-NL" dirty="0" smtClean="0"/>
              <a:t>.</a:t>
            </a:r>
          </a:p>
          <a:p>
            <a:r>
              <a:rPr lang="nl-NL" b="1" dirty="0" smtClean="0"/>
              <a:t>Waarschuwing</a:t>
            </a:r>
            <a:r>
              <a:rPr lang="nl-NL" dirty="0" smtClean="0"/>
              <a:t>: sluiten van de file zonder op te slaan laat alle wijzigingen verloren gaan.</a:t>
            </a:r>
          </a:p>
          <a:p>
            <a:r>
              <a:rPr lang="nl-NL" b="1" dirty="0" smtClean="0"/>
              <a:t>Laat het tool open </a:t>
            </a:r>
            <a:r>
              <a:rPr lang="nl-NL" dirty="0" smtClean="0"/>
              <a:t>voor de volgende opgaven.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Deel</a:t>
            </a:r>
            <a:r>
              <a:rPr lang="nl-NL" smtClean="0"/>
              <a:t> </a:t>
            </a:r>
            <a:r>
              <a:rPr lang="nl-NL" smtClean="0"/>
              <a:t>5</a:t>
            </a:r>
            <a:r>
              <a:rPr lang="nl-NL" smtClean="0"/>
              <a:t>: Bedraad het bord en doe de eerste </a:t>
            </a:r>
            <a:r>
              <a:rPr lang="nl-NL" smtClean="0"/>
              <a:t>setup</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Leg </a:t>
            </a:r>
            <a:r>
              <a:rPr lang="nl-NL" smtClean="0"/>
              <a:t>het bord zo voor </a:t>
            </a:r>
            <a:r>
              <a:rPr lang="nl-NL" smtClean="0"/>
              <a:t>je</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2339752" y="1059582"/>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nl-NL" smtClean="0"/>
              <a:t>Gebruik</a:t>
            </a:r>
            <a:r>
              <a:rPr lang="nl-NL" smtClean="0"/>
              <a:t> </a:t>
            </a:r>
            <a:r>
              <a:rPr lang="nl-NL" i="1" smtClean="0"/>
              <a:t>korte </a:t>
            </a:r>
            <a:r>
              <a:rPr lang="nl-NL" smtClean="0"/>
              <a:t>draden en gebruik de aangegeven </a:t>
            </a:r>
            <a:r>
              <a:rPr lang="nl-NL" smtClean="0"/>
              <a:t>gaten</a:t>
            </a:r>
            <a:endParaRPr lang="nl-NL"/>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nl-NL" dirty="0" smtClean="0"/>
              <a:t>Er zijn </a:t>
            </a:r>
            <a:r>
              <a:rPr lang="nl-NL" dirty="0" smtClean="0"/>
              <a:t>een stel korte draden </a:t>
            </a:r>
            <a:r>
              <a:rPr lang="nl-NL" dirty="0" smtClean="0"/>
              <a:t>(10 cm) en een stel langere (15 cm)</a:t>
            </a:r>
          </a:p>
          <a:p>
            <a:r>
              <a:rPr lang="nl-NL" dirty="0" smtClean="0"/>
              <a:t>Gebruik de kortste draden mogelijk</a:t>
            </a:r>
          </a:p>
          <a:p>
            <a:pPr lvl="1"/>
            <a:r>
              <a:rPr lang="nl-NL" dirty="0" smtClean="0"/>
              <a:t>Geeft een minder rommelige opzet</a:t>
            </a:r>
          </a:p>
          <a:p>
            <a:pPr lvl="1"/>
            <a:r>
              <a:rPr lang="nl-NL" dirty="0" smtClean="0"/>
              <a:t>Je komt mogelijk later lange draden te kort</a:t>
            </a:r>
          </a:p>
          <a:p>
            <a:r>
              <a:rPr lang="nl-NL" dirty="0" smtClean="0"/>
              <a:t>Negeer de kleuren van de draden. </a:t>
            </a:r>
          </a:p>
          <a:p>
            <a:r>
              <a:rPr lang="nl-NL" dirty="0" smtClean="0"/>
              <a:t>Je kunt in principe de schakeling opbouwen op verschillende plaatsen op het </a:t>
            </a:r>
            <a:r>
              <a:rPr lang="nl-NL" dirty="0" err="1" smtClean="0"/>
              <a:t>breadboard</a:t>
            </a:r>
            <a:r>
              <a:rPr lang="nl-NL" dirty="0" smtClean="0"/>
              <a:t>, echter … </a:t>
            </a:r>
          </a:p>
          <a:p>
            <a:pPr lvl="1">
              <a:buNone/>
            </a:pPr>
            <a:r>
              <a:rPr lang="nl-NL" dirty="0" smtClean="0"/>
              <a:t>… gebruik s.v.p. de aangegeven kolommen om te vermijden dat je later in de workshop ruimte te kort komt.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Sluit</a:t>
            </a:r>
            <a:r>
              <a:rPr lang="nl-NL" smtClean="0"/>
              <a:t> de voedingsdraden </a:t>
            </a:r>
            <a:r>
              <a:rPr lang="nl-NL" smtClean="0"/>
              <a:t>aan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a:t>
            </a:r>
            <a:r>
              <a:rPr lang="en-US" dirty="0" smtClean="0"/>
              <a:t>	</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Voor </a:t>
            </a:r>
            <a:r>
              <a:rPr lang="nl-NL" dirty="0" err="1" smtClean="0"/>
              <a:t>on-line</a:t>
            </a:r>
            <a:r>
              <a:rPr lang="nl-NL" dirty="0" smtClean="0"/>
              <a:t> video’s, ga naar </a:t>
            </a:r>
            <a:r>
              <a:rPr lang="nl-NL" dirty="0" err="1" smtClean="0"/>
              <a:t>Youtube</a:t>
            </a:r>
            <a:r>
              <a:rPr lang="nl-NL" dirty="0" smtClean="0"/>
              <a:t> en zoek </a:t>
            </a:r>
            <a:r>
              <a:rPr lang="nl-NL" i="1" dirty="0" err="1" smtClean="0"/>
              <a:t>scratchClient</a:t>
            </a:r>
            <a:r>
              <a:rPr lang="nl-NL" i="1" dirty="0" smtClean="0"/>
              <a:t> </a:t>
            </a:r>
            <a:r>
              <a:rPr lang="nl-NL" i="1" dirty="0" err="1" smtClean="0"/>
              <a:t>Tutorials</a:t>
            </a:r>
            <a:r>
              <a:rPr lang="nl-NL" dirty="0" smtClean="0"/>
              <a:t>.</a:t>
            </a:r>
          </a:p>
          <a:p>
            <a:pPr lvl="1"/>
            <a:r>
              <a:rPr lang="nl-NL" dirty="0" smtClean="0"/>
              <a:t>Video’s zijn in het Engels.</a:t>
            </a:r>
          </a:p>
          <a:p>
            <a:pPr lvl="1"/>
            <a:r>
              <a:rPr lang="nl-NL" dirty="0" smtClean="0"/>
              <a:t>De </a:t>
            </a:r>
            <a:r>
              <a:rPr lang="nl-NL" dirty="0" err="1" smtClean="0"/>
              <a:t>presentation</a:t>
            </a:r>
            <a:r>
              <a:rPr lang="nl-NL" dirty="0" smtClean="0"/>
              <a:t> is in details bijgewerkt, maar video kan nog steeds gebruikt worden.</a:t>
            </a:r>
            <a:endParaRPr lang="nl-NL" dirty="0" smtClean="0"/>
          </a:p>
          <a:p>
            <a:r>
              <a:rPr lang="nl-NL" dirty="0" err="1" smtClean="0"/>
              <a:t>ScratchClient</a:t>
            </a:r>
            <a:r>
              <a:rPr lang="nl-NL" dirty="0" smtClean="0"/>
              <a:t> heeft twee </a:t>
            </a:r>
            <a:r>
              <a:rPr lang="nl-NL" dirty="0" smtClean="0"/>
              <a:t>manieren om blokken te representeren</a:t>
            </a:r>
            <a:r>
              <a:rPr lang="nl-NL" dirty="0" smtClean="0"/>
              <a:t>:</a:t>
            </a:r>
          </a:p>
          <a:p>
            <a:pPr lvl="1"/>
            <a:r>
              <a:rPr lang="nl-NL" dirty="0" smtClean="0"/>
              <a:t>Workshop mode: gebruik </a:t>
            </a:r>
            <a:r>
              <a:rPr lang="nl-NL" dirty="0" err="1" smtClean="0"/>
              <a:t>naam-waarde</a:t>
            </a:r>
            <a:r>
              <a:rPr lang="nl-NL" dirty="0" smtClean="0"/>
              <a:t> paren</a:t>
            </a:r>
          </a:p>
          <a:p>
            <a:pPr lvl="1"/>
            <a:r>
              <a:rPr lang="nl-NL" dirty="0" err="1" smtClean="0"/>
              <a:t>Verbose</a:t>
            </a:r>
            <a:r>
              <a:rPr lang="nl-NL" dirty="0" smtClean="0"/>
              <a:t> mode: elke input en output heeft zijn eigen blok.</a:t>
            </a:r>
          </a:p>
          <a:p>
            <a:r>
              <a:rPr lang="nl-NL" dirty="0" smtClean="0"/>
              <a:t>In deze workshop gebruiken we Workshop mode</a:t>
            </a:r>
          </a:p>
          <a:p>
            <a:pPr lvl="1"/>
            <a:r>
              <a:rPr lang="nl-NL" dirty="0" smtClean="0"/>
              <a:t>Zie appendix A hoe je de andere representatie kunt krijgen, die vaak handiger kan zijn. </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9568" y="1143650"/>
            <a:ext cx="5223154" cy="3529990"/>
          </a:xfrm>
          <a:prstGeom prst="rect">
            <a:avLst/>
          </a:prstGeom>
          <a:noFill/>
        </p:spPr>
      </p:pic>
      <p:sp>
        <p:nvSpPr>
          <p:cNvPr id="2" name="Titel 1"/>
          <p:cNvSpPr>
            <a:spLocks noGrp="1"/>
          </p:cNvSpPr>
          <p:nvPr>
            <p:ph type="title"/>
          </p:nvPr>
        </p:nvSpPr>
        <p:spPr/>
        <p:txBody>
          <a:bodyPr/>
          <a:lstStyle/>
          <a:p>
            <a:r>
              <a:rPr lang="en-US" dirty="0"/>
              <a:t>Plaats de rode LED </a:t>
            </a:r>
            <a:r>
              <a:rPr lang="en-US" dirty="0" err="1"/>
              <a:t>en</a:t>
            </a:r>
            <a:r>
              <a:rPr lang="en-US" dirty="0"/>
              <a:t> de knop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213333" y="2499742"/>
            <a:ext cx="1774491"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a:t>Lange </a:t>
            </a:r>
            <a:r>
              <a:rPr lang="en-US" sz="1050" dirty="0" err="1"/>
              <a:t>draad</a:t>
            </a:r>
            <a:r>
              <a:rPr lang="en-US" sz="1050" dirty="0"/>
              <a:t> = plus (+) </a:t>
            </a:r>
            <a:r>
              <a:rPr lang="en-US" sz="1050" dirty="0" err="1"/>
              <a:t>kant</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a:t>Korte </a:t>
            </a:r>
            <a:r>
              <a:rPr lang="en-US" sz="1050" dirty="0" err="1"/>
              <a:t>draad</a:t>
            </a:r>
            <a:r>
              <a:rPr lang="en-US" sz="1050" dirty="0"/>
              <a:t> = min (-) </a:t>
            </a:r>
            <a:r>
              <a:rPr lang="en-US" sz="1050" dirty="0" err="1"/>
              <a:t>kant</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kstvak 24">
            <a:extLst>
              <a:ext uri="{FF2B5EF4-FFF2-40B4-BE49-F238E27FC236}">
                <a16:creationId xmlns:a16="http://schemas.microsoft.com/office/drawing/2014/main" xmlns=""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dirty="0"/>
              <a:t>N</a:t>
            </a:r>
            <a:r>
              <a:rPr lang="en-US" sz="900" dirty="0" err="1"/>
              <a:t>aar</a:t>
            </a:r>
            <a:r>
              <a:rPr lang="en-US" sz="900" dirty="0"/>
              <a:t> pen 7</a:t>
            </a:r>
            <a:endParaRPr lang="nl-NL" sz="900" dirty="0"/>
          </a:p>
        </p:txBody>
      </p:sp>
      <p:sp>
        <p:nvSpPr>
          <p:cNvPr id="29" name="Tekstvak 24">
            <a:extLst>
              <a:ext uri="{FF2B5EF4-FFF2-40B4-BE49-F238E27FC236}">
                <a16:creationId xmlns:a16="http://schemas.microsoft.com/office/drawing/2014/main" xmlns="" id="{5D5016BD-E991-4EFB-BBBA-396AA1A008B1}"/>
              </a:ext>
            </a:extLst>
          </p:cNvPr>
          <p:cNvSpPr txBox="1"/>
          <p:nvPr/>
        </p:nvSpPr>
        <p:spPr>
          <a:xfrm>
            <a:off x="4606813" y="3332462"/>
            <a:ext cx="528279" cy="253915"/>
          </a:xfrm>
          <a:prstGeom prst="rect">
            <a:avLst/>
          </a:prstGeom>
          <a:solidFill>
            <a:schemeClr val="bg1"/>
          </a:solidFill>
          <a:ln>
            <a:noFill/>
          </a:ln>
        </p:spPr>
        <p:txBody>
          <a:bodyPr wrap="square" lIns="0" rIns="0" rtlCol="0">
            <a:spAutoFit/>
          </a:bodyPr>
          <a:lstStyle/>
          <a:p>
            <a:pPr algn="ctr"/>
            <a:r>
              <a:rPr lang="nl-NL" sz="900" dirty="0"/>
              <a:t>N</a:t>
            </a:r>
            <a:r>
              <a:rPr lang="en-US" sz="900" dirty="0" err="1"/>
              <a:t>aar</a:t>
            </a:r>
            <a:r>
              <a:rPr lang="en-US" sz="900" dirty="0"/>
              <a:t> pen 4</a:t>
            </a:r>
            <a:endParaRPr lang="nl-NL" sz="900" dirty="0"/>
          </a:p>
        </p:txBody>
      </p:sp>
      <p:sp>
        <p:nvSpPr>
          <p:cNvPr id="27" name="Tekstvak 24">
            <a:extLst>
              <a:ext uri="{FF2B5EF4-FFF2-40B4-BE49-F238E27FC236}">
                <a16:creationId xmlns:a16="http://schemas.microsoft.com/office/drawing/2014/main" xmlns="" id="{6073C9BE-C429-4631-814F-5D377B0CD5A9}"/>
              </a:ext>
            </a:extLst>
          </p:cNvPr>
          <p:cNvSpPr txBox="1"/>
          <p:nvPr/>
        </p:nvSpPr>
        <p:spPr>
          <a:xfrm>
            <a:off x="4067944" y="2643758"/>
            <a:ext cx="864096" cy="138499"/>
          </a:xfrm>
          <a:prstGeom prst="rect">
            <a:avLst/>
          </a:prstGeom>
          <a:solidFill>
            <a:schemeClr val="bg1"/>
          </a:solidFill>
          <a:ln>
            <a:noFill/>
          </a:ln>
        </p:spPr>
        <p:txBody>
          <a:bodyPr wrap="square" lIns="0" tIns="0" rIns="0" bIns="0" rtlCol="0">
            <a:spAutoFit/>
          </a:bodyPr>
          <a:lstStyle/>
          <a:p>
            <a:pPr algn="ctr"/>
            <a:r>
              <a:rPr lang="en-US" sz="900" dirty="0" smtClean="0"/>
              <a:t>Dunne </a:t>
            </a:r>
            <a:r>
              <a:rPr lang="en-US" sz="900" dirty="0" err="1" smtClean="0"/>
              <a:t>weerstand</a:t>
            </a:r>
            <a:endParaRPr lang="nl-NL" sz="900" dirty="0"/>
          </a:p>
        </p:txBody>
      </p:sp>
      <p:sp>
        <p:nvSpPr>
          <p:cNvPr id="30" name="Tekstvak 24">
            <a:extLst>
              <a:ext uri="{FF2B5EF4-FFF2-40B4-BE49-F238E27FC236}">
                <a16:creationId xmlns:a16="http://schemas.microsoft.com/office/drawing/2014/main" xmlns="" id="{6073C9BE-C429-4631-814F-5D377B0CD5A9}"/>
              </a:ext>
            </a:extLst>
          </p:cNvPr>
          <p:cNvSpPr txBox="1"/>
          <p:nvPr/>
        </p:nvSpPr>
        <p:spPr>
          <a:xfrm>
            <a:off x="1864724" y="4285428"/>
            <a:ext cx="864096" cy="138499"/>
          </a:xfrm>
          <a:prstGeom prst="rect">
            <a:avLst/>
          </a:prstGeom>
          <a:solidFill>
            <a:schemeClr val="bg1"/>
          </a:solidFill>
          <a:ln>
            <a:noFill/>
          </a:ln>
        </p:spPr>
        <p:txBody>
          <a:bodyPr wrap="square" lIns="0" tIns="0" rIns="0" bIns="0" rtlCol="0">
            <a:spAutoFit/>
          </a:bodyPr>
          <a:lstStyle/>
          <a:p>
            <a:pPr algn="ctr"/>
            <a:r>
              <a:rPr lang="en-US" sz="900" dirty="0" err="1" smtClean="0"/>
              <a:t>Dikke</a:t>
            </a:r>
            <a:r>
              <a:rPr lang="en-US" sz="900" dirty="0" smtClean="0"/>
              <a:t> </a:t>
            </a:r>
            <a:r>
              <a:rPr lang="en-US" sz="900" dirty="0" err="1" smtClean="0"/>
              <a:t>weerstand</a:t>
            </a:r>
            <a:endParaRPr lang="nl-NL" sz="900"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smtClean="0"/>
              <a:t>Waarom</a:t>
            </a:r>
            <a:r>
              <a:rPr lang="nl-NL" smtClean="0"/>
              <a:t> zetten we een weerstand in serie met de </a:t>
            </a:r>
            <a:r>
              <a:rPr lang="nl-NL" smtClean="0"/>
              <a:t>LED</a:t>
            </a:r>
            <a:r>
              <a:rPr lang="nl-NL" smtClean="0"/>
              <a:t>?</a:t>
            </a:r>
            <a:endParaRPr lang="nl-NL"/>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nl-NL" smtClean="0"/>
              <a:t>180 </a:t>
            </a:r>
            <a:r>
              <a:rPr lang="nl-NL" smtClean="0"/>
              <a:t>Ohm weerstand </a:t>
            </a:r>
            <a:r>
              <a:rPr lang="nl-NL" smtClean="0"/>
              <a:t>(</a:t>
            </a:r>
            <a:r>
              <a:rPr lang="nl-NL" smtClean="0"/>
              <a:t>de dikke in de </a:t>
            </a:r>
            <a:r>
              <a:rPr lang="nl-NL" smtClean="0"/>
              <a:t>doos</a:t>
            </a:r>
            <a:r>
              <a:rPr lang="nl-NL" smtClean="0"/>
              <a:t>)</a:t>
            </a:r>
            <a:endParaRPr lang="nl-NL"/>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a:t>
            </a:r>
            <a:r>
              <a:rPr lang="nl-NL" sz="900" smtClean="0"/>
              <a:t> </a:t>
            </a:r>
            <a:r>
              <a:rPr lang="nl-NL" sz="900" smtClean="0"/>
              <a:t>output</a:t>
            </a:r>
            <a:endParaRPr lang="nl-NL" sz="90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Deze</a:t>
            </a:r>
            <a:r>
              <a:rPr lang="nl-NL" smtClean="0"/>
              <a:t> weerstand is er voor om de stroom door de LED te beperken </a:t>
            </a:r>
            <a:r>
              <a:rPr lang="nl-NL" smtClean="0"/>
              <a:t>(</a:t>
            </a:r>
            <a:r>
              <a:rPr lang="nl-NL" smtClean="0"/>
              <a:t>anders zul je de LED en/of de Arduino </a:t>
            </a:r>
            <a:r>
              <a:rPr lang="nl-NL" smtClean="0"/>
              <a:t>opblazen</a:t>
            </a:r>
            <a:r>
              <a:rPr lang="nl-NL" smtClean="0"/>
              <a:t>)</a:t>
            </a:r>
            <a:endParaRPr lang="nl-NL"/>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LED</a:t>
            </a:r>
            <a:endParaRPr lang="nl-NL"/>
          </a:p>
        </p:txBody>
      </p:sp>
      <p:sp>
        <p:nvSpPr>
          <p:cNvPr id="58" name="Tekstvak 57"/>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59" name="Tekstvak 58"/>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nl-NL" smtClean="0"/>
              <a:t>Wat</a:t>
            </a:r>
            <a:r>
              <a:rPr lang="nl-NL" smtClean="0"/>
              <a:t> heeft een Arduino nodig op een Digitale Input </a:t>
            </a:r>
            <a:r>
              <a:rPr lang="nl-NL" smtClean="0"/>
              <a:t>pen</a:t>
            </a:r>
            <a:r>
              <a:rPr lang="nl-NL" smtClean="0"/>
              <a:t>?</a:t>
            </a:r>
            <a:endParaRPr lang="nl-NL"/>
          </a:p>
        </p:txBody>
      </p:sp>
      <p:sp>
        <p:nvSpPr>
          <p:cNvPr id="3" name="Tijdelijke aanduiding voor inhoud 2"/>
          <p:cNvSpPr>
            <a:spLocks noGrp="1"/>
          </p:cNvSpPr>
          <p:nvPr>
            <p:ph idx="1"/>
          </p:nvPr>
        </p:nvSpPr>
        <p:spPr>
          <a:xfrm>
            <a:off x="457200" y="1409526"/>
            <a:ext cx="8229600" cy="3394472"/>
          </a:xfrm>
        </p:spPr>
        <p:txBody>
          <a:bodyPr>
            <a:normAutofit lnSpcReduction="10000"/>
          </a:bodyPr>
          <a:lstStyle/>
          <a:p>
            <a:r>
              <a:rPr lang="nl-NL" dirty="0" smtClean="0"/>
              <a:t>Dit moet een digitale input pen van </a:t>
            </a:r>
            <a:r>
              <a:rPr lang="nl-NL" dirty="0" err="1" smtClean="0"/>
              <a:t>Arduino</a:t>
            </a:r>
            <a:r>
              <a:rPr lang="nl-NL" dirty="0" smtClean="0"/>
              <a:t> krijgen:</a:t>
            </a:r>
          </a:p>
          <a:p>
            <a:pPr lvl="1"/>
            <a:r>
              <a:rPr lang="nl-NL" dirty="0" smtClean="0"/>
              <a:t>0 volt input (in feite, 0 tot 1.5 volt wordt beschouwd als een LOW input signaal)</a:t>
            </a:r>
          </a:p>
          <a:p>
            <a:pPr lvl="1"/>
            <a:r>
              <a:rPr lang="nl-NL" dirty="0" smtClean="0"/>
              <a:t>5 volt input (in feite, 2.5 volt tot 5 volt </a:t>
            </a:r>
            <a:r>
              <a:rPr lang="nl-NL" dirty="0" smtClean="0"/>
              <a:t>wordt beschouwd als een </a:t>
            </a:r>
            <a:r>
              <a:rPr lang="nl-NL" dirty="0" smtClean="0"/>
              <a:t>HIGH input signaal)</a:t>
            </a:r>
          </a:p>
          <a:p>
            <a:r>
              <a:rPr lang="nl-NL" dirty="0" smtClean="0"/>
              <a:t>Als het iets krijgt tussen 1.5 volt en 2.5 volt zal de interpretatie niet stabiel zijn (zou LOW of HIGH kunnen zijn).</a:t>
            </a:r>
          </a:p>
          <a:p>
            <a:r>
              <a:rPr lang="nl-NL" dirty="0" smtClean="0"/>
              <a:t>Als het helemaal geen signaal krijgt dan zal de interpretatie niet stabiel zijn (zou LOW of HIGH kunnen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LOW </a:t>
            </a:r>
            <a:r>
              <a:rPr lang="nl-NL" smtClean="0"/>
              <a:t>waarde</a:t>
            </a:r>
            <a:endParaRPr lang="nl-NL"/>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a:t>
            </a:r>
            <a:r>
              <a:rPr lang="nl-NL" sz="900" smtClean="0"/>
              <a:t> </a:t>
            </a:r>
            <a:r>
              <a:rPr lang="nl-NL" sz="900" smtClean="0"/>
              <a:t>input</a:t>
            </a:r>
            <a:endParaRPr lang="nl-NL" sz="900"/>
          </a:p>
        </p:txBody>
      </p:sp>
      <p:sp>
        <p:nvSpPr>
          <p:cNvPr id="38" name="Tekstvak 37"/>
          <p:cNvSpPr txBox="1"/>
          <p:nvPr/>
        </p:nvSpPr>
        <p:spPr>
          <a:xfrm>
            <a:off x="4499992" y="2931790"/>
            <a:ext cx="2232248" cy="830997"/>
          </a:xfrm>
          <a:prstGeom prst="rect">
            <a:avLst/>
          </a:prstGeom>
          <a:noFill/>
        </p:spPr>
        <p:txBody>
          <a:bodyPr wrap="square" rtlCol="0">
            <a:spAutoFit/>
          </a:bodyPr>
          <a:lstStyle/>
          <a:p>
            <a:r>
              <a:rPr lang="nl-NL" sz="1200" smtClean="0"/>
              <a:t>Als</a:t>
            </a:r>
            <a:r>
              <a:rPr lang="nl-NL" sz="1200" smtClean="0"/>
              <a:t> de knop </a:t>
            </a:r>
            <a:r>
              <a:rPr lang="nl-NL" sz="1200" smtClean="0"/>
              <a:t>gesloten</a:t>
            </a:r>
            <a:r>
              <a:rPr lang="nl-NL" sz="1200" smtClean="0"/>
              <a:t> </a:t>
            </a:r>
            <a:r>
              <a:rPr lang="nl-NL" sz="1200" smtClean="0"/>
              <a:t>is</a:t>
            </a:r>
            <a:r>
              <a:rPr lang="nl-NL" sz="1200" smtClean="0"/>
              <a:t>, dan zal het input signaal 0 volt krijgen en dat wordt gedetecteerd als </a:t>
            </a:r>
            <a:r>
              <a:rPr lang="nl-NL" sz="1200" smtClean="0"/>
              <a:t>LOW</a:t>
            </a:r>
            <a:r>
              <a:rPr lang="nl-NL" sz="1200" smtClean="0"/>
              <a:t>.</a:t>
            </a:r>
            <a:endParaRPr lang="nl-NL" sz="120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a:t>
            </a:r>
            <a:r>
              <a:rPr lang="nl-NL" smtClean="0"/>
              <a:t>knop</a:t>
            </a:r>
            <a:endParaRPr lang="nl-NL"/>
          </a:p>
        </p:txBody>
      </p:sp>
      <p:cxnSp>
        <p:nvCxnSpPr>
          <p:cNvPr id="30" name="Rechte verbindingslijn 29"/>
          <p:cNvCxnSpPr>
            <a:stCxn id="32"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nl-NL" dirty="0" smtClean="0"/>
              <a:t>Maar </a:t>
            </a:r>
            <a:r>
              <a:rPr lang="nl-NL" dirty="0" smtClean="0"/>
              <a:t>wat detecteert </a:t>
            </a:r>
            <a:r>
              <a:rPr lang="nl-NL" dirty="0" smtClean="0"/>
              <a:t>de </a:t>
            </a:r>
            <a:r>
              <a:rPr lang="nl-NL" dirty="0" err="1" smtClean="0"/>
              <a:t>Arduino</a:t>
            </a:r>
            <a:r>
              <a:rPr lang="nl-NL" dirty="0" smtClean="0"/>
              <a:t> </a:t>
            </a:r>
            <a:r>
              <a:rPr lang="nl-NL" dirty="0" smtClean="0"/>
              <a:t>als de knop </a:t>
            </a:r>
            <a:r>
              <a:rPr lang="nl-NL" b="1" i="1" dirty="0" smtClean="0"/>
              <a:t>open</a:t>
            </a:r>
            <a:r>
              <a:rPr lang="nl-NL" dirty="0" smtClean="0"/>
              <a:t> </a:t>
            </a:r>
            <a:r>
              <a:rPr lang="nl-NL" dirty="0" smtClean="0"/>
              <a:t>is?</a:t>
            </a:r>
            <a:endParaRPr lang="nl-NL" dirty="0"/>
          </a:p>
        </p:txBody>
      </p:sp>
      <p:cxnSp>
        <p:nvCxnSpPr>
          <p:cNvPr id="31" name="Rechte verbindingslijn 30"/>
          <p:cNvCxnSpPr>
            <a:endCxn id="32"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HIGH waarde</a:t>
            </a:r>
            <a:endParaRPr lang="nl-NL"/>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8" name="Tekstvak 37"/>
          <p:cNvSpPr txBox="1"/>
          <p:nvPr/>
        </p:nvSpPr>
        <p:spPr>
          <a:xfrm>
            <a:off x="6444208" y="1275606"/>
            <a:ext cx="2232248" cy="2492990"/>
          </a:xfrm>
          <a:prstGeom prst="rect">
            <a:avLst/>
          </a:prstGeom>
          <a:noFill/>
        </p:spPr>
        <p:txBody>
          <a:bodyPr wrap="square" rtlCol="0">
            <a:spAutoFit/>
          </a:bodyPr>
          <a:lstStyle/>
          <a:p>
            <a:r>
              <a:rPr lang="nl-NL" sz="1200" dirty="0" smtClean="0"/>
              <a:t>Als de knop ingedrukt is dan verbindt de knop de input van de </a:t>
            </a:r>
            <a:r>
              <a:rPr lang="nl-NL" sz="1200" dirty="0" err="1" smtClean="0"/>
              <a:t>Arduino</a:t>
            </a:r>
            <a:r>
              <a:rPr lang="nl-NL" sz="1200" dirty="0" smtClean="0"/>
              <a:t> naar 0 volt. </a:t>
            </a:r>
          </a:p>
          <a:p>
            <a:endParaRPr lang="nl-NL" sz="1200" dirty="0" smtClean="0"/>
          </a:p>
          <a:p>
            <a:r>
              <a:rPr lang="nl-NL" sz="1200" dirty="0" smtClean="0"/>
              <a:t>Als de knop open is zal de weerstand de input van de </a:t>
            </a:r>
            <a:r>
              <a:rPr lang="nl-NL" sz="1200" dirty="0" err="1" smtClean="0"/>
              <a:t>Arduino</a:t>
            </a:r>
            <a:r>
              <a:rPr lang="nl-NL" sz="1200" dirty="0" smtClean="0"/>
              <a:t> “optrekken” naar 5 volt. Er zal een kleine stroom door de weerstand en de digitale input op de chip lopen, maar is klein genoeg om te zorgen dat de spanning op de digitale input zeer dicht bij 5 volt is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Dit is </a:t>
            </a:r>
            <a:r>
              <a:rPr lang="nl-NL" smtClean="0"/>
              <a:t>een optrek (pull-up) weerstand die </a:t>
            </a:r>
            <a:r>
              <a:rPr lang="nl-NL" smtClean="0"/>
              <a:t>5 levert als de knop open is</a:t>
            </a:r>
            <a:endParaRPr lang="nl-NL"/>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6" name="Rechte verbindingslijn 35"/>
          <p:cNvCxnSpPr>
            <a:stCxn id="34"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Het maken van een HIGH waarde zonder externe </a:t>
            </a:r>
            <a:r>
              <a:rPr lang="nl-NL" smtClean="0"/>
              <a:t>weerstand</a:t>
            </a:r>
            <a:endParaRPr lang="nl-NL"/>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a:t>
            </a:r>
            <a:r>
              <a:rPr lang="nl-NL" smtClean="0"/>
              <a:t>5 </a:t>
            </a:r>
            <a:r>
              <a:rPr lang="nl-NL" smtClean="0"/>
              <a:t>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a:t>
            </a:r>
            <a:r>
              <a:rPr lang="nl-NL" smtClean="0"/>
              <a:t>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816424" cy="1872208"/>
          </a:xfrm>
          <a:prstGeom prst="borderCallout1">
            <a:avLst>
              <a:gd name="adj1" fmla="val 7727"/>
              <a:gd name="adj2" fmla="val -3732"/>
              <a:gd name="adj3" fmla="val 15164"/>
              <a:gd name="adj4" fmla="val -4794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smtClean="0"/>
              <a:t>Je hoeft echter niet de weerstand extern aan te sluiten. Het kan in de </a:t>
            </a:r>
            <a:r>
              <a:rPr lang="nl-NL" dirty="0" err="1" smtClean="0"/>
              <a:t>Arduino</a:t>
            </a:r>
            <a:r>
              <a:rPr lang="nl-NL" dirty="0" smtClean="0"/>
              <a:t> zelf geconfigureerd worden door </a:t>
            </a:r>
            <a:r>
              <a:rPr lang="nl-NL" b="1" i="1" dirty="0" smtClean="0"/>
              <a:t>input_</a:t>
            </a:r>
            <a:r>
              <a:rPr lang="nl-NL" b="1" i="1" dirty="0" err="1" smtClean="0"/>
              <a:t>pullup</a:t>
            </a:r>
            <a:r>
              <a:rPr lang="nl-NL" dirty="0" smtClean="0"/>
              <a:t> te specificeren in plaats van </a:t>
            </a:r>
            <a:r>
              <a:rPr lang="nl-NL" b="1" i="1" dirty="0" smtClean="0"/>
              <a:t>input</a:t>
            </a:r>
            <a:r>
              <a:rPr lang="nl-NL" dirty="0" smtClean="0"/>
              <a:t>.</a:t>
            </a:r>
          </a:p>
          <a:p>
            <a:pPr algn="ctr"/>
            <a:endParaRPr lang="nl-NL"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a:bodyPr>
          <a:lstStyle/>
          <a:p>
            <a:r>
              <a:rPr lang="nl-NL" smtClean="0"/>
              <a:t>Gevaar</a:t>
            </a:r>
            <a:r>
              <a:rPr lang="nl-NL" smtClean="0"/>
              <a:t> van fout </a:t>
            </a:r>
            <a:r>
              <a:rPr lang="nl-NL" smtClean="0"/>
              <a:t>configureren</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a:t>
            </a:r>
            <a:r>
              <a:rPr lang="nl-NL" smtClean="0"/>
              <a:t>5 </a:t>
            </a:r>
            <a:r>
              <a:rPr lang="nl-NL" smtClean="0"/>
              <a:t>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a:t>
            </a:r>
            <a:r>
              <a:rPr lang="nl-NL" smtClean="0"/>
              <a:t>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808312"/>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werkt prima voor input, maar wat gebeurt er als je de pen fout </a:t>
            </a:r>
            <a:r>
              <a:rPr lang="nl-NL" dirty="0" err="1" smtClean="0"/>
              <a:t>configureert</a:t>
            </a:r>
            <a:r>
              <a:rPr lang="nl-NL" dirty="0" smtClean="0"/>
              <a:t> als Digitale Output, de waarde op HIGH zet en </a:t>
            </a:r>
            <a:r>
              <a:rPr lang="nl-NL" dirty="0" smtClean="0"/>
              <a:t>op de knop drukt? </a:t>
            </a:r>
            <a:endParaRPr lang="nl-NL" dirty="0" smtClean="0"/>
          </a:p>
          <a:p>
            <a:pPr algn="ctr"/>
            <a:endParaRPr lang="nl-NL" dirty="0" smtClean="0"/>
          </a:p>
          <a:p>
            <a:pPr algn="ctr"/>
            <a:r>
              <a:rPr lang="nl-NL" dirty="0" smtClean="0"/>
              <a:t>Als de </a:t>
            </a:r>
            <a:r>
              <a:rPr lang="nl-NL" dirty="0" err="1" smtClean="0"/>
              <a:t>Arduino</a:t>
            </a:r>
            <a:r>
              <a:rPr lang="nl-NL" dirty="0" smtClean="0"/>
              <a:t> de pen HIGH (5 volt) maakt en de knopt verbindt naar LOW (0 volt) </a:t>
            </a:r>
            <a:r>
              <a:rPr lang="nl-NL" dirty="0" smtClean="0">
                <a:sym typeface="Wingdings" pitchFamily="2" charset="2"/>
              </a:rPr>
              <a:t> kortsluiting en de </a:t>
            </a:r>
            <a:r>
              <a:rPr lang="nl-NL" dirty="0" err="1" smtClean="0">
                <a:sym typeface="Wingdings" pitchFamily="2" charset="2"/>
              </a:rPr>
              <a:t>Arduino</a:t>
            </a:r>
            <a:r>
              <a:rPr lang="nl-NL" dirty="0" smtClean="0">
                <a:sym typeface="Wingdings" pitchFamily="2" charset="2"/>
              </a:rPr>
              <a:t> zal opgeblazen worden.</a:t>
            </a:r>
            <a:endParaRPr lang="nl-NL"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Een</a:t>
            </a:r>
            <a:r>
              <a:rPr lang="nl-NL" smtClean="0"/>
              <a:t> weerstand in serie met de knop voorkomt </a:t>
            </a:r>
            <a:r>
              <a:rPr lang="nl-NL" smtClean="0"/>
              <a:t>schade</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a:t>
            </a:r>
            <a:r>
              <a:rPr lang="nl-NL" smtClean="0"/>
              <a:t>5 </a:t>
            </a:r>
            <a:r>
              <a:rPr lang="nl-NL" smtClean="0"/>
              <a:t>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a:t>
            </a:r>
            <a:r>
              <a:rPr lang="nl-NL" smtClean="0"/>
              <a:t>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a:t>
            </a:r>
            <a:r>
              <a:rPr lang="nl-NL" sz="900" smtClean="0"/>
              <a:t> </a:t>
            </a:r>
            <a:r>
              <a:rPr lang="nl-NL" sz="900" smtClean="0"/>
              <a:t>output</a:t>
            </a:r>
            <a:endParaRPr lang="nl-NL" sz="90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2304256"/>
          </a:xfrm>
          <a:prstGeom prst="borderCallout1">
            <a:avLst>
              <a:gd name="adj1" fmla="val 7727"/>
              <a:gd name="adj2" fmla="val -3732"/>
              <a:gd name="adj3" fmla="val 69918"/>
              <a:gd name="adj4" fmla="val -75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Als</a:t>
            </a:r>
            <a:r>
              <a:rPr lang="nl-NL" smtClean="0"/>
              <a:t> de pen HIGH gemaakt wordt en de knop wordt ingedrukt dan zal er een kleine stroom lopen </a:t>
            </a:r>
            <a:r>
              <a:rPr lang="nl-NL" smtClean="0"/>
              <a:t>ter grootte van </a:t>
            </a:r>
            <a:r>
              <a:rPr lang="nl-NL" smtClean="0"/>
              <a:t>5 volt / 1 kOhm = 5 milliAmpere die ver beneden het maximum van 20 </a:t>
            </a:r>
            <a:r>
              <a:rPr lang="nl-NL" smtClean="0"/>
              <a:t>mA.</a:t>
            </a:r>
            <a:endParaRPr lang="nl-NL" smtClean="0"/>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nl-NL" smtClean="0"/>
              <a:t>1 </a:t>
            </a:r>
            <a:r>
              <a:rPr lang="nl-NL" smtClean="0"/>
              <a:t>kOhm</a:t>
            </a:r>
            <a:endParaRPr lang="nl-NL"/>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206769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851670"/>
          </a:xfrm>
        </p:spPr>
        <p:txBody>
          <a:bodyPr>
            <a:normAutofit fontScale="90000"/>
          </a:bodyPr>
          <a:lstStyle/>
          <a:p>
            <a:r>
              <a:rPr lang="nl-NL" smtClean="0"/>
              <a:t>Als</a:t>
            </a:r>
            <a:r>
              <a:rPr lang="nl-NL" smtClean="0"/>
              <a:t> de poort correct is geconfigureerd als Digital In dan is een weerstand in serie </a:t>
            </a:r>
            <a:r>
              <a:rPr lang="nl-NL" smtClean="0"/>
              <a:t>prima</a:t>
            </a:r>
            <a:endParaRPr lang="nl-NL"/>
          </a:p>
        </p:txBody>
      </p:sp>
      <p:sp>
        <p:nvSpPr>
          <p:cNvPr id="6" name="Rechthoek 5"/>
          <p:cNvSpPr/>
          <p:nvPr/>
        </p:nvSpPr>
        <p:spPr>
          <a:xfrm rot="5400000">
            <a:off x="2339752" y="235572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408391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85167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635646"/>
            <a:ext cx="843436" cy="369332"/>
          </a:xfrm>
          <a:prstGeom prst="rect">
            <a:avLst/>
          </a:prstGeom>
          <a:noFill/>
        </p:spPr>
        <p:txBody>
          <a:bodyPr wrap="none" rtlCol="0">
            <a:spAutoFit/>
          </a:bodyPr>
          <a:lstStyle/>
          <a:p>
            <a:r>
              <a:rPr lang="nl-NL" smtClean="0"/>
              <a:t>+</a:t>
            </a:r>
            <a:r>
              <a:rPr lang="nl-NL" smtClean="0"/>
              <a:t>5 </a:t>
            </a:r>
            <a:r>
              <a:rPr lang="nl-NL" smtClean="0"/>
              <a:t>volt</a:t>
            </a:r>
            <a:endParaRPr lang="nl-NL"/>
          </a:p>
        </p:txBody>
      </p:sp>
      <p:sp>
        <p:nvSpPr>
          <p:cNvPr id="11" name="Tekstvak 10"/>
          <p:cNvSpPr txBox="1"/>
          <p:nvPr/>
        </p:nvSpPr>
        <p:spPr>
          <a:xfrm>
            <a:off x="4644008" y="3867894"/>
            <a:ext cx="728020" cy="369332"/>
          </a:xfrm>
          <a:prstGeom prst="rect">
            <a:avLst/>
          </a:prstGeom>
          <a:noFill/>
        </p:spPr>
        <p:txBody>
          <a:bodyPr wrap="none" rtlCol="0">
            <a:spAutoFit/>
          </a:bodyPr>
          <a:lstStyle/>
          <a:p>
            <a:r>
              <a:rPr lang="nl-NL" smtClean="0"/>
              <a:t>0 </a:t>
            </a:r>
            <a:r>
              <a:rPr lang="nl-NL" smtClean="0"/>
              <a:t>volt</a:t>
            </a:r>
            <a:endParaRPr lang="nl-NL"/>
          </a:p>
        </p:txBody>
      </p:sp>
      <p:cxnSp>
        <p:nvCxnSpPr>
          <p:cNvPr id="13" name="Rechte verbindingslijn 12"/>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321982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93179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78777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60497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input</a:t>
            </a:r>
            <a:endParaRPr lang="nl-NL" sz="900" dirty="0"/>
          </a:p>
        </p:txBody>
      </p:sp>
      <p:cxnSp>
        <p:nvCxnSpPr>
          <p:cNvPr id="36" name="Rechte verbindingslijn 35"/>
          <p:cNvCxnSpPr>
            <a:stCxn id="34" idx="2"/>
          </p:cNvCxnSpPr>
          <p:nvPr/>
        </p:nvCxnSpPr>
        <p:spPr>
          <a:xfrm flipH="1">
            <a:off x="2006421" y="297430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787773"/>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64375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86424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85167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Zet daarom altijd een 1 </a:t>
            </a:r>
            <a:r>
              <a:rPr lang="nl-NL" dirty="0" err="1" smtClean="0"/>
              <a:t>kOhm</a:t>
            </a:r>
            <a:r>
              <a:rPr lang="nl-NL" dirty="0" smtClean="0"/>
              <a:t> weerstand in serie met de schakelaar. </a:t>
            </a:r>
          </a:p>
          <a:p>
            <a:pPr algn="ctr"/>
            <a:endParaRPr lang="nl-NL" dirty="0" smtClean="0"/>
          </a:p>
          <a:p>
            <a:pPr algn="ctr"/>
            <a:r>
              <a:rPr lang="nl-NL" dirty="0" smtClean="0"/>
              <a:t>Als de schakelaar gesloten is zal er een kleine stroom door de weerstanden lopen. Daarom zal de input </a:t>
            </a:r>
            <a:r>
              <a:rPr lang="nl-NL" dirty="0" smtClean="0"/>
              <a:t> 1 </a:t>
            </a:r>
            <a:r>
              <a:rPr lang="nl-NL" dirty="0" err="1" smtClean="0"/>
              <a:t>kOhm</a:t>
            </a:r>
            <a:r>
              <a:rPr lang="nl-NL" dirty="0" smtClean="0"/>
              <a:t> / (30 </a:t>
            </a:r>
            <a:r>
              <a:rPr lang="nl-NL" dirty="0" err="1" smtClean="0"/>
              <a:t>kOhm</a:t>
            </a:r>
            <a:r>
              <a:rPr lang="nl-NL" dirty="0" smtClean="0"/>
              <a:t> + 1 </a:t>
            </a:r>
            <a:r>
              <a:rPr lang="nl-NL" dirty="0" err="1" smtClean="0"/>
              <a:t>kOhm</a:t>
            </a:r>
            <a:r>
              <a:rPr lang="nl-NL" dirty="0" smtClean="0"/>
              <a:t>) * 5 volt =  0,15 volt zijn.</a:t>
            </a:r>
            <a:endParaRPr lang="nl-NL" dirty="0" smtClean="0"/>
          </a:p>
        </p:txBody>
      </p:sp>
      <p:sp>
        <p:nvSpPr>
          <p:cNvPr id="24" name="Rechthoek 23"/>
          <p:cNvSpPr/>
          <p:nvPr/>
        </p:nvSpPr>
        <p:spPr>
          <a:xfrm rot="5400000">
            <a:off x="3707904"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507854"/>
            <a:ext cx="1224136" cy="369332"/>
          </a:xfrm>
          <a:prstGeom prst="rect">
            <a:avLst/>
          </a:prstGeom>
          <a:noFill/>
        </p:spPr>
        <p:txBody>
          <a:bodyPr wrap="square" rtlCol="0">
            <a:spAutoFit/>
          </a:bodyPr>
          <a:lstStyle/>
          <a:p>
            <a:r>
              <a:rPr lang="nl-NL" smtClean="0"/>
              <a:t>1 </a:t>
            </a:r>
            <a:r>
              <a:rPr lang="nl-NL" smtClean="0"/>
              <a:t>kOhm</a:t>
            </a:r>
            <a:endParaRPr 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Controleer</a:t>
            </a:r>
            <a:r>
              <a:rPr lang="nl-NL" smtClean="0"/>
              <a:t> en controleer </a:t>
            </a:r>
            <a:r>
              <a:rPr lang="nl-NL" smtClean="0"/>
              <a:t>nogmaals</a:t>
            </a:r>
            <a:endParaRPr lang="nl-NL"/>
          </a:p>
        </p:txBody>
      </p:sp>
      <p:sp>
        <p:nvSpPr>
          <p:cNvPr id="3" name="Tijdelijke aanduiding voor inhoud 2"/>
          <p:cNvSpPr>
            <a:spLocks noGrp="1"/>
          </p:cNvSpPr>
          <p:nvPr>
            <p:ph idx="1"/>
          </p:nvPr>
        </p:nvSpPr>
        <p:spPr/>
        <p:txBody>
          <a:bodyPr/>
          <a:lstStyle/>
          <a:p>
            <a:r>
              <a:rPr lang="nl-NL" smtClean="0"/>
              <a:t>Controleer</a:t>
            </a:r>
            <a:r>
              <a:rPr lang="nl-NL" smtClean="0"/>
              <a:t> </a:t>
            </a:r>
            <a:r>
              <a:rPr lang="nl-NL" b="1" smtClean="0"/>
              <a:t>beiden </a:t>
            </a:r>
            <a:r>
              <a:rPr lang="nl-NL" smtClean="0"/>
              <a:t>dat de bedrading correct </a:t>
            </a:r>
            <a:r>
              <a:rPr lang="nl-NL" smtClean="0"/>
              <a:t>is</a:t>
            </a:r>
            <a:r>
              <a:rPr lang="nl-NL" smtClean="0"/>
              <a: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Organisatie van de workshop</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10000"/>
          </a:bodyPr>
          <a:lstStyle/>
          <a:p>
            <a:r>
              <a:rPr lang="nl-NL" sz="2000" smtClean="0"/>
              <a:t>Welkom en introductie presentatie (5 min).</a:t>
            </a:r>
          </a:p>
          <a:p>
            <a:r>
              <a:rPr lang="nl-NL" sz="2000" smtClean="0"/>
              <a:t>Daarna werkt iedereen voor zich.</a:t>
            </a:r>
          </a:p>
          <a:p>
            <a:r>
              <a:rPr lang="nl-NL" sz="2000" smtClean="0"/>
              <a:t>Kies </a:t>
            </a:r>
            <a:r>
              <a:rPr lang="nl-NL" sz="2000" smtClean="0"/>
              <a:t>met je “werkplek partner” welke onderwerpen je wilt doen. </a:t>
            </a:r>
            <a:endParaRPr lang="nl-NL" sz="2000" smtClean="0"/>
          </a:p>
          <a:p>
            <a:pPr lvl="1"/>
            <a:r>
              <a:rPr lang="nl-NL" sz="1600" smtClean="0"/>
              <a:t>Er is meer materiaal dan wat behandeld kan worden in 110 minuten.</a:t>
            </a:r>
          </a:p>
          <a:p>
            <a:r>
              <a:rPr lang="nl-NL" sz="2000" smtClean="0"/>
              <a:t>Talen: Nederlands, Engels en Duits</a:t>
            </a:r>
          </a:p>
          <a:p>
            <a:r>
              <a:rPr lang="nl-NL" sz="2000" smtClean="0"/>
              <a:t>Aan het eind: kopieer het materiaal dat je gemaakt hebt naar een USB stick (als je het wilt bewaren)</a:t>
            </a:r>
          </a:p>
          <a:p>
            <a:r>
              <a:rPr lang="nl-NL" sz="2000" smtClean="0"/>
              <a:t>Afbreken en opruimen (5 min)</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nl-NL" sz="2400" b="0" i="0" u="none" strike="noStrike" kern="1200" cap="none" spc="0" normalizeH="0" baseline="0" noProof="0" smtClean="0">
                <a:ln>
                  <a:noFill/>
                </a:ln>
                <a:solidFill>
                  <a:schemeClr val="tx1"/>
                </a:solidFill>
                <a:effectLst/>
                <a:uLnTx/>
                <a:uFillTx/>
                <a:latin typeface="+mn-lt"/>
                <a:ea typeface="+mn-ea"/>
                <a:cs typeface="+mn-cs"/>
              </a:rPr>
              <a:t>De voornaamste stappen:</a:t>
            </a:r>
          </a:p>
          <a:p>
            <a:pPr marL="447675" lvl="1" indent="-276225">
              <a:spcBef>
                <a:spcPct val="20000"/>
              </a:spcBef>
              <a:buFont typeface="+mj-lt"/>
              <a:buAutoNum type="arabicPeriod"/>
            </a:pPr>
            <a:r>
              <a:rPr lang="nl-NL" sz="2000" noProof="0" smtClean="0"/>
              <a:t>Krijg werkende hardware en scratchClient config met behulp van </a:t>
            </a:r>
            <a:r>
              <a:rPr lang="nl-NL" sz="2000" smtClean="0"/>
              <a:t>de </a:t>
            </a:r>
            <a:r>
              <a:rPr lang="nl-NL" sz="2000" noProof="0" smtClean="0"/>
              <a:t>scratchClient config tool.</a:t>
            </a:r>
          </a:p>
          <a:p>
            <a:pPr marL="447675" lvl="1" indent="-276225">
              <a:spcBef>
                <a:spcPct val="20000"/>
              </a:spcBef>
              <a:buFont typeface="+mj-lt"/>
              <a:buAutoNum type="arabicPeriod"/>
            </a:pPr>
            <a:r>
              <a:rPr lang="nl-NL" sz="2000" noProof="0" smtClean="0"/>
              <a:t>Plaats de onderdelen op het bord en test wat je gemaakt hebt. </a:t>
            </a:r>
          </a:p>
          <a:p>
            <a:pPr marL="447675" lvl="1" indent="-276225">
              <a:spcBef>
                <a:spcPct val="20000"/>
              </a:spcBef>
              <a:buFont typeface="+mj-lt"/>
              <a:buAutoNum type="arabicPeriod"/>
            </a:pPr>
            <a:r>
              <a:rPr lang="nl-NL" sz="2000" smtClean="0"/>
              <a:t>Schrijf wat code in Scratch</a:t>
            </a:r>
          </a:p>
          <a:p>
            <a:pPr marL="447675" lvl="1" indent="-276225">
              <a:spcBef>
                <a:spcPct val="20000"/>
              </a:spcBef>
              <a:buFont typeface="+mj-lt"/>
              <a:buAutoNum type="arabicPeriod"/>
            </a:pPr>
            <a:r>
              <a:rPr lang="nl-NL" sz="2000" smtClean="0"/>
              <a:t>Voeg meer hardware toe en werk de config file bij.</a:t>
            </a:r>
          </a:p>
          <a:p>
            <a:pPr marL="447675" lvl="1" indent="-276225">
              <a:spcBef>
                <a:spcPct val="20000"/>
              </a:spcBef>
              <a:buFont typeface="+mj-lt"/>
              <a:buAutoNum type="arabicPeriod"/>
            </a:pPr>
            <a:r>
              <a:rPr lang="nl-NL" sz="2000" smtClean="0"/>
              <a:t>Herhaal.</a:t>
            </a:r>
            <a:endParaRPr lang="nl-NL" sz="2000"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Breng</a:t>
            </a:r>
            <a:r>
              <a:rPr lang="nl-NL" smtClean="0"/>
              <a:t> de ding </a:t>
            </a:r>
            <a:r>
              <a:rPr lang="nl-NL" smtClean="0"/>
              <a:t>samen</a:t>
            </a:r>
            <a:endParaRPr lang="nl-NL"/>
          </a:p>
        </p:txBody>
      </p:sp>
      <p:sp>
        <p:nvSpPr>
          <p:cNvPr id="3" name="Tijdelijke aanduiding voor inhoud 2"/>
          <p:cNvSpPr>
            <a:spLocks noGrp="1"/>
          </p:cNvSpPr>
          <p:nvPr>
            <p:ph idx="1"/>
          </p:nvPr>
        </p:nvSpPr>
        <p:spPr>
          <a:xfrm>
            <a:off x="467544" y="1059582"/>
            <a:ext cx="8229600" cy="3394472"/>
          </a:xfrm>
        </p:spPr>
        <p:txBody>
          <a:bodyPr>
            <a:noAutofit/>
          </a:bodyPr>
          <a:lstStyle/>
          <a:p>
            <a:r>
              <a:rPr lang="nl-NL" sz="2000" dirty="0" smtClean="0"/>
              <a:t>Sluit de the 9 volt </a:t>
            </a:r>
            <a:r>
              <a:rPr lang="nl-NL" sz="2000" dirty="0" err="1" smtClean="0"/>
              <a:t>connector</a:t>
            </a:r>
            <a:r>
              <a:rPr lang="nl-NL" sz="2000" dirty="0" smtClean="0"/>
              <a:t> aan</a:t>
            </a:r>
          </a:p>
          <a:p>
            <a:pPr lvl="1"/>
            <a:r>
              <a:rPr lang="nl-NL" sz="1600" dirty="0" smtClean="0"/>
              <a:t>Hoewel </a:t>
            </a:r>
            <a:r>
              <a:rPr lang="nl-NL" sz="1600" dirty="0" smtClean="0"/>
              <a:t>zolang je alleen een LED gebruikt de aansluiting via USB voldoende is</a:t>
            </a:r>
            <a:endParaRPr lang="nl-NL" sz="1600" dirty="0" smtClean="0"/>
          </a:p>
          <a:p>
            <a:r>
              <a:rPr lang="nl-NL" sz="2000" dirty="0" smtClean="0"/>
              <a:t>Sluit de USB kabel aan op de </a:t>
            </a:r>
            <a:r>
              <a:rPr lang="nl-NL" sz="2000" dirty="0" err="1" smtClean="0"/>
              <a:t>Arduino</a:t>
            </a:r>
            <a:endParaRPr lang="nl-NL" sz="2000" dirty="0" smtClean="0"/>
          </a:p>
          <a:p>
            <a:r>
              <a:rPr lang="nl-NL" sz="2000" dirty="0" smtClean="0"/>
              <a:t>Dubbelklik </a:t>
            </a:r>
            <a:r>
              <a:rPr lang="nl-NL" sz="2000" i="1" dirty="0" err="1" smtClean="0"/>
              <a:t>scratchClient</a:t>
            </a:r>
            <a:r>
              <a:rPr lang="nl-NL" sz="2000" i="1" dirty="0" smtClean="0"/>
              <a:t> </a:t>
            </a:r>
            <a:r>
              <a:rPr lang="nl-NL" sz="2000" i="1" dirty="0" err="1" smtClean="0"/>
              <a:t>Tutorial.scl</a:t>
            </a:r>
            <a:r>
              <a:rPr lang="nl-NL" sz="2000" dirty="0" smtClean="0"/>
              <a:t> op het bureaublad om</a:t>
            </a:r>
            <a:br>
              <a:rPr lang="nl-NL" sz="2000" dirty="0" smtClean="0"/>
            </a:br>
            <a:r>
              <a:rPr lang="nl-NL" sz="2000" dirty="0" err="1" smtClean="0"/>
              <a:t>scratchClient</a:t>
            </a:r>
            <a:r>
              <a:rPr lang="nl-NL" sz="2000" dirty="0" smtClean="0"/>
              <a:t> te starten met de </a:t>
            </a:r>
            <a:r>
              <a:rPr lang="nl-NL" sz="2000" dirty="0" err="1" smtClean="0"/>
              <a:t>config</a:t>
            </a:r>
            <a:r>
              <a:rPr lang="nl-NL" sz="2000" dirty="0" smtClean="0"/>
              <a:t> file di</a:t>
            </a:r>
            <a:r>
              <a:rPr lang="nl-NL" sz="2000" dirty="0" smtClean="0"/>
              <a:t>e je net hebt</a:t>
            </a:r>
            <a:br>
              <a:rPr lang="nl-NL" sz="2000" dirty="0" smtClean="0"/>
            </a:br>
            <a:r>
              <a:rPr lang="nl-NL" sz="2000" dirty="0" smtClean="0"/>
              <a:t>bijgewerkt.</a:t>
            </a:r>
            <a:endParaRPr lang="nl-NL" sz="2000" dirty="0" smtClean="0"/>
          </a:p>
          <a:p>
            <a:r>
              <a:rPr lang="nl-NL" sz="2000" dirty="0" smtClean="0"/>
              <a:t>Dan zal ook een browservenster starten waar je de variabelen kunt zien</a:t>
            </a:r>
            <a:endParaRPr lang="nl-NL" sz="2000" dirty="0" smtClean="0"/>
          </a:p>
          <a:p>
            <a:pPr lvl="1"/>
            <a:r>
              <a:rPr lang="nl-NL" sz="1600" dirty="0" smtClean="0"/>
              <a:t>Zie later in deze presentatie voor de uitleg</a:t>
            </a:r>
          </a:p>
          <a:p>
            <a:r>
              <a:rPr lang="nl-NL" sz="2000" dirty="0" smtClean="0"/>
              <a:t>In het terminalvenster zul je wat klachten zien </a:t>
            </a:r>
            <a:r>
              <a:rPr lang="nl-NL" sz="2000" dirty="0" smtClean="0"/>
              <a:t>dat </a:t>
            </a:r>
            <a:r>
              <a:rPr lang="nl-NL" sz="2000" dirty="0" err="1" smtClean="0"/>
              <a:t>scratchClient</a:t>
            </a:r>
            <a:r>
              <a:rPr lang="nl-NL" sz="2000" dirty="0" smtClean="0"/>
              <a:t> </a:t>
            </a:r>
            <a:r>
              <a:rPr lang="nl-NL" sz="2000" dirty="0" smtClean="0"/>
              <a:t>geen verbinding met Scratch heeft</a:t>
            </a:r>
          </a:p>
          <a:p>
            <a:pPr lvl="1"/>
            <a:r>
              <a:rPr lang="nl-NL" sz="1600" dirty="0" smtClean="0"/>
              <a:t>Hetgeen logisch is omdat Scratch nog niet gestart is.</a:t>
            </a:r>
            <a:endParaRPr lang="nl-NL" sz="1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Scratch 2</a:t>
            </a:r>
            <a:endParaRPr lang="nl-NL"/>
          </a:p>
        </p:txBody>
      </p:sp>
      <p:sp>
        <p:nvSpPr>
          <p:cNvPr id="3" name="Tijdelijke aanduiding voor inhoud 2"/>
          <p:cNvSpPr>
            <a:spLocks noGrp="1"/>
          </p:cNvSpPr>
          <p:nvPr>
            <p:ph idx="1"/>
          </p:nvPr>
        </p:nvSpPr>
        <p:spPr/>
        <p:txBody>
          <a:bodyPr/>
          <a:lstStyle/>
          <a:p>
            <a:r>
              <a:rPr lang="nl-NL" dirty="0" smtClean="0"/>
              <a:t>Het simpelste is de file op het bureaublad te starten</a:t>
            </a:r>
          </a:p>
          <a:p>
            <a:r>
              <a:rPr lang="nl-NL" dirty="0" smtClean="0"/>
              <a:t>Dubbelklik het icoon</a:t>
            </a:r>
            <a:br>
              <a:rPr lang="nl-NL" dirty="0" smtClean="0"/>
            </a:br>
            <a:r>
              <a:rPr lang="nl-NL" dirty="0" smtClean="0"/>
              <a:t/>
            </a:r>
            <a:br>
              <a:rPr lang="nl-NL" dirty="0" smtClean="0"/>
            </a:br>
            <a:r>
              <a:rPr lang="nl-NL" dirty="0" smtClean="0"/>
              <a:t/>
            </a:r>
            <a:br>
              <a:rPr lang="nl-NL" dirty="0" smtClean="0"/>
            </a:br>
            <a:endParaRPr lang="nl-NL" dirty="0" smtClean="0"/>
          </a:p>
          <a:p>
            <a:r>
              <a:rPr lang="nl-NL" dirty="0" smtClean="0"/>
              <a:t>Zie de bijlage hoe je zelf zo’n file kunt maken</a:t>
            </a:r>
          </a:p>
          <a:p>
            <a:pPr lvl="1"/>
            <a:r>
              <a:rPr lang="nl-NL" dirty="0" smtClean="0"/>
              <a:t>Er zijn wat eigenaardigheden om rond heen te werken in het huidige release van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1754326"/>
          </a:xfrm>
          <a:prstGeom prst="rect">
            <a:avLst/>
          </a:prstGeom>
          <a:noFill/>
        </p:spPr>
        <p:txBody>
          <a:bodyPr wrap="square" rtlCol="0">
            <a:spAutoFit/>
          </a:bodyPr>
          <a:lstStyle/>
          <a:p>
            <a:r>
              <a:rPr lang="en-US" dirty="0" err="1" smtClean="0"/>
              <a:t>Klik</a:t>
            </a:r>
            <a:r>
              <a:rPr lang="en-US" dirty="0" smtClean="0"/>
              <a:t> op </a:t>
            </a:r>
            <a:r>
              <a:rPr lang="en-US" dirty="0" err="1" smtClean="0"/>
              <a:t>deze</a:t>
            </a:r>
            <a:r>
              <a:rPr lang="en-US" dirty="0" smtClean="0"/>
              <a:t> sprite </a:t>
            </a:r>
            <a:r>
              <a:rPr lang="en-US" dirty="0" err="1" smtClean="0"/>
              <a:t>om</a:t>
            </a:r>
            <a:r>
              <a:rPr lang="en-US" dirty="0" smtClean="0"/>
              <a:t> de extension </a:t>
            </a:r>
            <a:r>
              <a:rPr lang="en-US" dirty="0" err="1" smtClean="0"/>
              <a:t>blokken</a:t>
            </a:r>
            <a:r>
              <a:rPr lang="en-US" dirty="0" smtClean="0"/>
              <a:t> </a:t>
            </a:r>
            <a:r>
              <a:rPr lang="en-US" dirty="0" err="1" smtClean="0"/>
              <a:t>zichtbaar</a:t>
            </a:r>
            <a:r>
              <a:rPr lang="en-US" dirty="0" smtClean="0"/>
              <a:t> </a:t>
            </a:r>
            <a:r>
              <a:rPr lang="en-US" dirty="0" err="1" smtClean="0"/>
              <a:t>te</a:t>
            </a:r>
            <a:r>
              <a:rPr lang="en-US" dirty="0" smtClean="0"/>
              <a:t> </a:t>
            </a:r>
            <a:r>
              <a:rPr lang="en-US" dirty="0" err="1" smtClean="0"/>
              <a:t>maken</a:t>
            </a:r>
            <a:r>
              <a:rPr lang="en-US" dirty="0" smtClean="0"/>
              <a:t>. </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2031325"/>
          </a:xfrm>
          <a:prstGeom prst="rect">
            <a:avLst/>
          </a:prstGeom>
          <a:noFill/>
        </p:spPr>
        <p:txBody>
          <a:bodyPr wrap="square" rtlCol="0">
            <a:spAutoFit/>
          </a:bodyPr>
          <a:lstStyle/>
          <a:p>
            <a:r>
              <a:rPr lang="nl-NL" smtClean="0"/>
              <a:t>Het klikken op de groene sprite heeft gezorgd dat de extra blokken </a:t>
            </a:r>
            <a:r>
              <a:rPr lang="nl-NL" smtClean="0"/>
              <a:t>verschijnen</a:t>
            </a:r>
            <a:r>
              <a:rPr lang="nl-NL" smtClean="0"/>
              <a:t>.</a:t>
            </a:r>
            <a:endParaRPr lang="nl-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Maak</a:t>
            </a:r>
            <a:r>
              <a:rPr lang="nl-NL" smtClean="0"/>
              <a:t> het Scratch </a:t>
            </a:r>
            <a:r>
              <a:rPr lang="nl-NL" smtClean="0"/>
              <a:t>programma</a:t>
            </a:r>
            <a:endParaRPr lang="nl-NL"/>
          </a:p>
        </p:txBody>
      </p:sp>
      <p:sp>
        <p:nvSpPr>
          <p:cNvPr id="3" name="Tijdelijke aanduiding voor inhoud 2"/>
          <p:cNvSpPr>
            <a:spLocks noGrp="1"/>
          </p:cNvSpPr>
          <p:nvPr>
            <p:ph idx="1"/>
          </p:nvPr>
        </p:nvSpPr>
        <p:spPr>
          <a:xfrm>
            <a:off x="457200" y="1059582"/>
            <a:ext cx="4330824" cy="3816424"/>
          </a:xfrm>
        </p:spPr>
        <p:txBody>
          <a:bodyPr>
            <a:normAutofit fontScale="85000" lnSpcReduction="10000"/>
          </a:bodyPr>
          <a:lstStyle/>
          <a:p>
            <a:r>
              <a:rPr lang="nl-NL" dirty="0" smtClean="0"/>
              <a:t>Maak dit programma in Scratch (zet het in </a:t>
            </a:r>
            <a:r>
              <a:rPr lang="nl-NL" dirty="0" smtClean="0"/>
              <a:t>de scherm of de Cat </a:t>
            </a:r>
            <a:r>
              <a:rPr lang="nl-NL" dirty="0" err="1" smtClean="0"/>
              <a:t>sprite</a:t>
            </a:r>
            <a:r>
              <a:rPr lang="nl-NL" dirty="0" smtClean="0"/>
              <a:t>)</a:t>
            </a:r>
          </a:p>
          <a:p>
            <a:r>
              <a:rPr lang="nl-NL" dirty="0" smtClean="0"/>
              <a:t>Probeer het uit (</a:t>
            </a:r>
            <a:r>
              <a:rPr lang="nl-NL" dirty="0" smtClean="0"/>
              <a:t>klik op de stapel blokken of klik op de groene vlag boven het animatie venster)</a:t>
            </a:r>
            <a:r>
              <a:rPr lang="nl-NL" dirty="0" smtClean="0"/>
              <a:t>.</a:t>
            </a:r>
          </a:p>
          <a:p>
            <a:r>
              <a:rPr lang="nl-NL" dirty="0" smtClean="0"/>
              <a:t>Digitale in (Knop):</a:t>
            </a:r>
          </a:p>
          <a:p>
            <a:pPr lvl="1"/>
            <a:r>
              <a:rPr lang="nl-NL" dirty="0" smtClean="0"/>
              <a:t>0 = ingedrukt</a:t>
            </a:r>
          </a:p>
          <a:p>
            <a:pPr lvl="1"/>
            <a:r>
              <a:rPr lang="nl-NL" dirty="0" smtClean="0"/>
              <a:t>1 = niet ingedrukt</a:t>
            </a:r>
          </a:p>
          <a:p>
            <a:r>
              <a:rPr lang="nl-NL" dirty="0" smtClean="0"/>
              <a:t>Digitale uit (LED)</a:t>
            </a:r>
          </a:p>
          <a:p>
            <a:pPr lvl="1"/>
            <a:r>
              <a:rPr lang="nl-NL" dirty="0" smtClean="0"/>
              <a:t>0 = uit</a:t>
            </a:r>
          </a:p>
          <a:p>
            <a:pPr lvl="1"/>
            <a:r>
              <a:rPr lang="nl-NL" dirty="0" smtClean="0"/>
              <a:t>1 = aan</a:t>
            </a:r>
          </a:p>
          <a:p>
            <a:r>
              <a:rPr lang="nl-NL" dirty="0" smtClean="0"/>
              <a:t>Analyseer hoe het programma werkt.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477328"/>
          </a:xfrm>
          <a:prstGeom prst="rect">
            <a:avLst/>
          </a:prstGeom>
          <a:noFill/>
        </p:spPr>
        <p:txBody>
          <a:bodyPr wrap="square" rtlCol="0">
            <a:spAutoFit/>
          </a:bodyPr>
          <a:lstStyle/>
          <a:p>
            <a:r>
              <a:rPr lang="nl-NL" dirty="0" smtClean="0"/>
              <a:t>Gebruik deze pijlen om de correcte waarde te selecteren (</a:t>
            </a:r>
            <a:r>
              <a:rPr lang="nl-NL" dirty="0" smtClean="0"/>
              <a:t>h</a:t>
            </a:r>
            <a:r>
              <a:rPr lang="nl-NL" dirty="0" smtClean="0"/>
              <a:t>et zwart op een grijze ondergrond maakt het niet zo goed zichtbaar)</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Werkt</a:t>
            </a:r>
            <a:r>
              <a:rPr lang="nl-NL" smtClean="0"/>
              <a:t> </a:t>
            </a:r>
            <a:r>
              <a:rPr lang="nl-NL" smtClean="0"/>
              <a:t>het</a:t>
            </a:r>
            <a:r>
              <a:rPr lang="nl-NL" smtClean="0"/>
              <a:t>? </a:t>
            </a:r>
            <a:r>
              <a:rPr lang="nl-NL" smtClean="0"/>
              <a:t>(</a:t>
            </a:r>
            <a:r>
              <a:rPr lang="nl-NL" smtClean="0"/>
              <a:t>zie de volgende pagina voor </a:t>
            </a:r>
            <a:r>
              <a:rPr lang="nl-NL" smtClean="0"/>
              <a:t>hulp</a:t>
            </a:r>
            <a:r>
              <a:rPr lang="nl-NL" smtClean="0"/>
              <a:t>)</a:t>
            </a:r>
            <a:endParaRPr lang="nl-NL"/>
          </a:p>
        </p:txBody>
      </p:sp>
      <p:sp>
        <p:nvSpPr>
          <p:cNvPr id="3" name="Tijdelijke aanduiding voor inhoud 2"/>
          <p:cNvSpPr>
            <a:spLocks noGrp="1"/>
          </p:cNvSpPr>
          <p:nvPr>
            <p:ph idx="1"/>
          </p:nvPr>
        </p:nvSpPr>
        <p:spPr/>
        <p:txBody>
          <a:bodyPr>
            <a:normAutofit/>
          </a:bodyPr>
          <a:lstStyle/>
          <a:p>
            <a:r>
              <a:rPr lang="nl-NL" b="1" dirty="0" smtClean="0"/>
              <a:t>Alleen</a:t>
            </a:r>
            <a:r>
              <a:rPr lang="nl-NL" dirty="0" smtClean="0"/>
              <a:t> als de LED op de </a:t>
            </a:r>
            <a:r>
              <a:rPr lang="nl-NL" dirty="0" err="1" smtClean="0"/>
              <a:t>Arduino</a:t>
            </a:r>
            <a:r>
              <a:rPr lang="nl-NL" dirty="0" smtClean="0"/>
              <a:t> langzaam knippert dan is de </a:t>
            </a:r>
            <a:r>
              <a:rPr lang="nl-NL" dirty="0" err="1" smtClean="0"/>
              <a:t>config</a:t>
            </a:r>
            <a:r>
              <a:rPr lang="nl-NL" dirty="0" smtClean="0"/>
              <a:t> file gedownload en </a:t>
            </a:r>
            <a:r>
              <a:rPr lang="nl-NL" b="1" dirty="0" smtClean="0"/>
              <a:t>alleen dan </a:t>
            </a:r>
            <a:r>
              <a:rPr lang="nl-NL" dirty="0" smtClean="0"/>
              <a:t>werkt </a:t>
            </a:r>
            <a:r>
              <a:rPr lang="nl-NL" dirty="0" err="1" smtClean="0"/>
              <a:t>scratchClient</a:t>
            </a:r>
            <a:r>
              <a:rPr lang="nl-NL" dirty="0" smtClean="0"/>
              <a:t>. </a:t>
            </a:r>
          </a:p>
          <a:p>
            <a:pPr lvl="1"/>
            <a:r>
              <a:rPr lang="nl-NL" dirty="0" smtClean="0"/>
              <a:t>Het kan 10 second</a:t>
            </a:r>
            <a:r>
              <a:rPr lang="nl-NL" dirty="0" smtClean="0"/>
              <a:t>e duren nadat </a:t>
            </a:r>
            <a:r>
              <a:rPr lang="nl-NL" dirty="0" err="1" smtClean="0"/>
              <a:t>scratchClient</a:t>
            </a:r>
            <a:r>
              <a:rPr lang="nl-NL" dirty="0" smtClean="0"/>
              <a:t> en de </a:t>
            </a:r>
            <a:r>
              <a:rPr lang="nl-NL" dirty="0" err="1" smtClean="0"/>
              <a:t>scratchClient</a:t>
            </a:r>
            <a:r>
              <a:rPr lang="nl-NL" dirty="0" smtClean="0"/>
              <a:t> extensies in Scratch 2 geladen zijn voordat dit gebeurt. </a:t>
            </a:r>
            <a:endParaRPr lang="nl-NL" dirty="0" smtClean="0"/>
          </a:p>
          <a:p>
            <a:pPr lvl="1"/>
            <a:r>
              <a:rPr lang="nl-NL" dirty="0" smtClean="0"/>
              <a:t>Dus 10 seconde nadat je op de groene </a:t>
            </a:r>
            <a:r>
              <a:rPr lang="nl-NL" dirty="0" err="1" smtClean="0"/>
              <a:t>sprite</a:t>
            </a:r>
            <a:r>
              <a:rPr lang="nl-NL" dirty="0" smtClean="0"/>
              <a:t> hebt geklikt.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nl-NL" smtClean="0"/>
              <a:t>Je kunt de waarden die uitgewisseld worden in de gaten </a:t>
            </a:r>
            <a:r>
              <a:rPr lang="nl-NL" smtClean="0"/>
              <a:t>houden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a:p>
        </p:txBody>
      </p:sp>
      <p:sp>
        <p:nvSpPr>
          <p:cNvPr id="6" name="Tijdelijke aanduiding voor inhoud 2"/>
          <p:cNvSpPr>
            <a:spLocks noGrp="1"/>
          </p:cNvSpPr>
          <p:nvPr>
            <p:ph idx="1"/>
          </p:nvPr>
        </p:nvSpPr>
        <p:spPr>
          <a:xfrm>
            <a:off x="5148064" y="1337518"/>
            <a:ext cx="3826768" cy="3394472"/>
          </a:xfrm>
        </p:spPr>
        <p:txBody>
          <a:bodyPr>
            <a:normAutofit lnSpcReduction="10000"/>
          </a:bodyPr>
          <a:lstStyle/>
          <a:p>
            <a:r>
              <a:rPr lang="nl-NL" sz="1400" dirty="0" smtClean="0"/>
              <a:t>Tegelijk met </a:t>
            </a:r>
            <a:r>
              <a:rPr lang="nl-NL" sz="1400" dirty="0" err="1" smtClean="0"/>
              <a:t>scratchClient</a:t>
            </a:r>
            <a:r>
              <a:rPr lang="nl-NL" sz="1400" dirty="0" smtClean="0"/>
              <a:t> wordt de browser geopend met URL </a:t>
            </a:r>
            <a:r>
              <a:rPr lang="nl-NL" sz="1400" i="1" dirty="0" err="1" smtClean="0"/>
              <a:t>localhost</a:t>
            </a:r>
            <a:r>
              <a:rPr lang="nl-NL" sz="1400" i="1" dirty="0" smtClean="0"/>
              <a:t>:8080/adapters</a:t>
            </a:r>
          </a:p>
          <a:p>
            <a:r>
              <a:rPr lang="nl-NL" sz="1400" dirty="0" smtClean="0"/>
              <a:t>Let op de input &amp; output richtingen: </a:t>
            </a:r>
          </a:p>
          <a:p>
            <a:pPr lvl="1"/>
            <a:r>
              <a:rPr lang="nl-NL" sz="1200" dirty="0" smtClean="0"/>
              <a:t>De output van een adapter is een input voor Scratch.</a:t>
            </a:r>
          </a:p>
          <a:p>
            <a:pPr lvl="1"/>
            <a:r>
              <a:rPr lang="nl-NL" sz="1200" dirty="0" smtClean="0"/>
              <a:t>De utput van Scratch is een input voor de adapters. </a:t>
            </a:r>
          </a:p>
          <a:p>
            <a:pPr lvl="1"/>
            <a:r>
              <a:rPr lang="nl-NL" sz="1200" dirty="0" smtClean="0"/>
              <a:t>Daarom lijken input en output verwisseld te zijn van wat in de </a:t>
            </a:r>
            <a:r>
              <a:rPr lang="nl-NL" sz="1200" dirty="0" err="1" smtClean="0"/>
              <a:t>config</a:t>
            </a:r>
            <a:r>
              <a:rPr lang="nl-NL" sz="1200" dirty="0" smtClean="0"/>
              <a:t> file staat</a:t>
            </a:r>
            <a:r>
              <a:rPr lang="nl-NL" sz="1200" dirty="0" smtClean="0"/>
              <a:t>.</a:t>
            </a:r>
          </a:p>
          <a:p>
            <a:pPr lvl="1"/>
            <a:r>
              <a:rPr lang="nl-NL" sz="1200" dirty="0" smtClean="0"/>
              <a:t>Kijk daarom liever naar de namen van de variabelen.</a:t>
            </a:r>
          </a:p>
          <a:p>
            <a:r>
              <a:rPr lang="nl-NL" sz="1400" dirty="0" smtClean="0"/>
              <a:t>Je zult zien dat de waarden alleen worden weergegeven nadat ze gewijzigd zijn (anders staat er een vraagteken (?) ).</a:t>
            </a:r>
          </a:p>
          <a:p>
            <a:r>
              <a:rPr lang="nl-NL" sz="1400" dirty="0" smtClean="0"/>
              <a:t>Niet voor nu, maar je kunt op een veld klikken en de waarde intikken die dan in de juiste richting worden gezonden. </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Wijzig</a:t>
            </a:r>
            <a:r>
              <a:rPr lang="nl-NL" smtClean="0"/>
              <a:t> the </a:t>
            </a:r>
            <a:r>
              <a:rPr lang="nl-NL" smtClean="0"/>
              <a:t>programma</a:t>
            </a:r>
            <a:endParaRPr lang="nl-NL"/>
          </a:p>
        </p:txBody>
      </p:sp>
      <p:sp>
        <p:nvSpPr>
          <p:cNvPr id="3" name="Tijdelijke aanduiding voor inhoud 2"/>
          <p:cNvSpPr>
            <a:spLocks noGrp="1"/>
          </p:cNvSpPr>
          <p:nvPr>
            <p:ph idx="1"/>
          </p:nvPr>
        </p:nvSpPr>
        <p:spPr>
          <a:xfrm>
            <a:off x="457200" y="1200151"/>
            <a:ext cx="4618856" cy="3394472"/>
          </a:xfrm>
        </p:spPr>
        <p:txBody>
          <a:bodyPr/>
          <a:lstStyle/>
          <a:p>
            <a:r>
              <a:rPr lang="nl-NL" dirty="0" smtClean="0"/>
              <a:t>Maak een wijziging in het programma zodat de LED aangaat als de knop ingedrukt wordt. </a:t>
            </a:r>
          </a:p>
          <a:p>
            <a:r>
              <a:rPr lang="nl-NL" dirty="0" smtClean="0"/>
              <a:t>Er zijn (minstens) twee manieren</a:t>
            </a:r>
          </a:p>
          <a:p>
            <a:r>
              <a:rPr lang="nl-NL" dirty="0" smtClean="0"/>
              <a:t>Je hebt daar deze blokken voor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906274"/>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994506"/>
            <a:ext cx="2105025" cy="1409700"/>
          </a:xfrm>
          <a:prstGeom prst="rect">
            <a:avLst/>
          </a:prstGeom>
          <a:noFill/>
        </p:spPr>
      </p:pic>
      <p:sp>
        <p:nvSpPr>
          <p:cNvPr id="7" name="Tekstvak 6"/>
          <p:cNvSpPr txBox="1"/>
          <p:nvPr/>
        </p:nvSpPr>
        <p:spPr>
          <a:xfrm>
            <a:off x="5508104" y="2346434"/>
            <a:ext cx="2480615" cy="369332"/>
          </a:xfrm>
          <a:prstGeom prst="rect">
            <a:avLst/>
          </a:prstGeom>
          <a:noFill/>
        </p:spPr>
        <p:txBody>
          <a:bodyPr wrap="none" rtlCol="0">
            <a:spAutoFit/>
          </a:bodyPr>
          <a:lstStyle/>
          <a:p>
            <a:r>
              <a:rPr lang="nl-NL" dirty="0" smtClean="0"/>
              <a:t>Blokken voor methode 1</a:t>
            </a:r>
            <a:endParaRPr lang="nl-NL" dirty="0"/>
          </a:p>
        </p:txBody>
      </p:sp>
      <p:sp>
        <p:nvSpPr>
          <p:cNvPr id="8" name="Tekstvak 7"/>
          <p:cNvSpPr txBox="1"/>
          <p:nvPr/>
        </p:nvSpPr>
        <p:spPr>
          <a:xfrm>
            <a:off x="5508104" y="4362658"/>
            <a:ext cx="2480615" cy="369332"/>
          </a:xfrm>
          <a:prstGeom prst="rect">
            <a:avLst/>
          </a:prstGeom>
          <a:noFill/>
        </p:spPr>
        <p:txBody>
          <a:bodyPr wrap="none" rtlCol="0">
            <a:spAutoFit/>
          </a:bodyPr>
          <a:lstStyle/>
          <a:p>
            <a:r>
              <a:rPr lang="nl-NL" dirty="0" smtClean="0"/>
              <a:t>Blokken voor </a:t>
            </a:r>
            <a:r>
              <a:rPr lang="nl-NL" dirty="0" smtClean="0"/>
              <a:t>methode </a:t>
            </a:r>
            <a:r>
              <a:rPr lang="nl-NL" dirty="0" smtClean="0"/>
              <a:t>2</a:t>
            </a:r>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als het niet werkt?</a:t>
            </a:r>
            <a:endParaRPr lang="nl-NL" dirty="0"/>
          </a:p>
        </p:txBody>
      </p:sp>
      <p:sp>
        <p:nvSpPr>
          <p:cNvPr id="3" name="Tijdelijke aanduiding voor inhoud 2"/>
          <p:cNvSpPr>
            <a:spLocks noGrp="1"/>
          </p:cNvSpPr>
          <p:nvPr>
            <p:ph idx="1"/>
          </p:nvPr>
        </p:nvSpPr>
        <p:spPr/>
        <p:txBody>
          <a:bodyPr>
            <a:normAutofit/>
          </a:bodyPr>
          <a:lstStyle/>
          <a:p>
            <a:r>
              <a:rPr lang="nl-NL" dirty="0" smtClean="0"/>
              <a:t>Controleer of je </a:t>
            </a:r>
            <a:r>
              <a:rPr lang="nl-NL" dirty="0" smtClean="0"/>
              <a:t>niet meer Scratch instanties open hebt</a:t>
            </a:r>
            <a:endParaRPr lang="nl-NL" dirty="0" smtClean="0"/>
          </a:p>
          <a:p>
            <a:pPr lvl="1"/>
            <a:r>
              <a:rPr lang="nl-NL" dirty="0" err="1" smtClean="0"/>
              <a:t>scratchClient</a:t>
            </a:r>
            <a:r>
              <a:rPr lang="nl-NL" dirty="0" smtClean="0"/>
              <a:t> kan alleen werken met een Scratch tegelijk open (ongeacht of dit Scratch 1.4 of Scratch 2 is).</a:t>
            </a:r>
          </a:p>
          <a:p>
            <a:r>
              <a:rPr lang="nl-NL" dirty="0" smtClean="0"/>
              <a:t>Controleer dat de blauwe LED op de </a:t>
            </a:r>
            <a:r>
              <a:rPr lang="nl-NL" dirty="0" err="1" smtClean="0"/>
              <a:t>Arduino</a:t>
            </a:r>
            <a:r>
              <a:rPr lang="nl-NL" dirty="0" smtClean="0"/>
              <a:t> Nano </a:t>
            </a:r>
            <a:r>
              <a:rPr lang="nl-NL" i="1" dirty="0" smtClean="0"/>
              <a:t>langzaam</a:t>
            </a:r>
            <a:r>
              <a:rPr lang="nl-NL" dirty="0" smtClean="0"/>
              <a:t> </a:t>
            </a:r>
            <a:r>
              <a:rPr lang="nl-NL" dirty="0" smtClean="0"/>
              <a:t>knippert.</a:t>
            </a:r>
            <a:endParaRPr lang="nl-NL" dirty="0" smtClean="0"/>
          </a:p>
          <a:p>
            <a:r>
              <a:rPr lang="nl-NL" dirty="0" smtClean="0"/>
              <a:t>Soms, speciaal na </a:t>
            </a:r>
            <a:r>
              <a:rPr lang="nl-NL" dirty="0" err="1" smtClean="0"/>
              <a:t>reboot</a:t>
            </a:r>
            <a:r>
              <a:rPr lang="nl-NL" dirty="0" smtClean="0"/>
              <a:t>, als alles goed lijkt, kan het helpen om de </a:t>
            </a:r>
            <a:r>
              <a:rPr lang="nl-NL" dirty="0" err="1" smtClean="0"/>
              <a:t>Arduino</a:t>
            </a:r>
            <a:r>
              <a:rPr lang="nl-NL" dirty="0" smtClean="0"/>
              <a:t> Nano af te koppelen en weer aan te sluiten. </a:t>
            </a:r>
            <a:endParaRPr lang="nl-NL" dirty="0" smtClean="0"/>
          </a:p>
          <a:p>
            <a:r>
              <a:rPr lang="nl-NL" dirty="0" smtClean="0"/>
              <a:t>Probeer de variabelen in de gaten te houden, zie eerder.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0000" lnSpcReduction="20000"/>
          </a:bodyPr>
          <a:lstStyle/>
          <a:p>
            <a:r>
              <a:rPr lang="en-US" dirty="0"/>
              <a:t>Save your Scratch program regularly. Otherwise it will be lost on power out.</a:t>
            </a:r>
          </a:p>
          <a:p>
            <a:pPr lvl="1"/>
            <a:r>
              <a:rPr lang="en-US" dirty="0"/>
              <a:t>Power out can easily happen since you are pulling cables and may impact the power connector in the Raspberry Pi.</a:t>
            </a:r>
          </a:p>
          <a:p>
            <a:r>
              <a:rPr lang="en-US" dirty="0"/>
              <a:t>Here come some current Scratch 2 anomalies on Raspberry Pi</a:t>
            </a:r>
          </a:p>
          <a:p>
            <a:pPr lvl="1"/>
            <a:r>
              <a:rPr lang="en-US" dirty="0"/>
              <a:t>You should </a:t>
            </a:r>
            <a:r>
              <a:rPr lang="en-US" b="1" dirty="0"/>
              <a:t>not</a:t>
            </a:r>
            <a:r>
              <a:rPr lang="en-US" dirty="0"/>
              <a:t> use spaces in filenames (if you do, Scratch 2 cannot find the file when started up)</a:t>
            </a:r>
          </a:p>
          <a:p>
            <a:pPr lvl="1"/>
            <a:r>
              <a:rPr lang="en-US" dirty="0"/>
              <a:t>Scratch 2 forgets the folder where the file was opened from (Desktop). Just save it in</a:t>
            </a:r>
            <a:r>
              <a:rPr lang="en-US" i="1" dirty="0"/>
              <a:t> /home/pi </a:t>
            </a:r>
            <a:r>
              <a:rPr lang="en-US" dirty="0"/>
              <a:t>as Scratch proposes</a:t>
            </a:r>
          </a:p>
          <a:p>
            <a:pPr lvl="1"/>
            <a:r>
              <a:rPr lang="en-US" dirty="0"/>
              <a:t>Scratch 2 will save it with a </a:t>
            </a:r>
            <a:r>
              <a:rPr lang="en-US" i="1" dirty="0"/>
              <a:t>.</a:t>
            </a:r>
            <a:r>
              <a:rPr lang="en-US" i="1" dirty="0" err="1"/>
              <a:t>sbx</a:t>
            </a:r>
            <a:r>
              <a:rPr lang="en-US" i="1" dirty="0"/>
              <a:t> </a:t>
            </a:r>
            <a:r>
              <a:rPr lang="en-US" dirty="0"/>
              <a:t>extension regardless what you specify.</a:t>
            </a:r>
          </a:p>
          <a:p>
            <a:r>
              <a:rPr lang="en-US" dirty="0"/>
              <a:t>Hence once after power up</a:t>
            </a:r>
          </a:p>
          <a:p>
            <a:pPr lvl="1"/>
            <a:r>
              <a:rPr lang="en-US" dirty="0"/>
              <a:t>On the desktop, </a:t>
            </a:r>
            <a:r>
              <a:rPr lang="en-US" dirty="0" err="1"/>
              <a:t>doubleclick</a:t>
            </a:r>
            <a:r>
              <a:rPr lang="en-US" dirty="0"/>
              <a:t> </a:t>
            </a:r>
            <a:r>
              <a:rPr lang="en-US" i="1" dirty="0"/>
              <a:t>CleanUpScratchFiles.sh</a:t>
            </a:r>
          </a:p>
          <a:p>
            <a:pPr lvl="1"/>
            <a:r>
              <a:rPr lang="en-US" dirty="0"/>
              <a:t>You can minimize the window, but let it run forever</a:t>
            </a:r>
          </a:p>
          <a:p>
            <a:pPr lvl="1"/>
            <a:r>
              <a:rPr lang="en-US" dirty="0"/>
              <a:t>This will permanently monitor the folder </a:t>
            </a:r>
            <a:r>
              <a:rPr lang="en-US" i="1" dirty="0"/>
              <a:t>/home/pi</a:t>
            </a:r>
            <a:r>
              <a:rPr lang="en-US" dirty="0"/>
              <a:t>, and</a:t>
            </a:r>
          </a:p>
          <a:p>
            <a:pPr lvl="2"/>
            <a:r>
              <a:rPr lang="en-US" dirty="0"/>
              <a:t>Move all files with </a:t>
            </a:r>
            <a:r>
              <a:rPr lang="en-US" i="1" dirty="0"/>
              <a:t>.</a:t>
            </a:r>
            <a:r>
              <a:rPr lang="en-US" i="1" dirty="0" err="1"/>
              <a:t>sbx</a:t>
            </a:r>
            <a:r>
              <a:rPr lang="en-US" i="1" dirty="0"/>
              <a:t>  </a:t>
            </a:r>
            <a:r>
              <a:rPr lang="en-US" dirty="0"/>
              <a:t>and</a:t>
            </a:r>
            <a:r>
              <a:rPr lang="en-US" i="1" dirty="0"/>
              <a:t> .sb2 </a:t>
            </a:r>
            <a:r>
              <a:rPr lang="en-US" dirty="0"/>
              <a:t>to the desktop as </a:t>
            </a:r>
            <a:r>
              <a:rPr lang="en-US" i="1" dirty="0"/>
              <a:t>.sb2 </a:t>
            </a:r>
            <a:r>
              <a:rPr lang="en-US" dirty="0"/>
              <a:t>files</a:t>
            </a:r>
          </a:p>
          <a:p>
            <a:pPr lvl="2"/>
            <a:r>
              <a:rPr lang="en-US" dirty="0"/>
              <a:t>Any spaces in filenames are removed</a:t>
            </a:r>
          </a:p>
          <a:p>
            <a:pPr lvl="2"/>
            <a:r>
              <a:rPr lang="en-US" dirty="0"/>
              <a:t>If there is already such a file on the desktop, it will be moved</a:t>
            </a:r>
            <a:br>
              <a:rPr lang="en-US" dirty="0"/>
            </a:br>
            <a:r>
              <a:rPr lang="en-US" dirty="0"/>
              <a:t>to the folder </a:t>
            </a:r>
            <a:r>
              <a:rPr lang="en-US" i="1" dirty="0" err="1"/>
              <a:t>ScratchProgramsBackup</a:t>
            </a:r>
            <a:r>
              <a:rPr lang="en-US" dirty="0"/>
              <a:t> on the desktop</a:t>
            </a:r>
          </a:p>
          <a:p>
            <a:r>
              <a:rPr lang="en-US" dirty="0"/>
              <a:t>If you reopen a saved file, click the green sprite once again to load the extension blocks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292080"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292080" y="3651870"/>
            <a:ext cx="151216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Doelen</a:t>
            </a:r>
            <a:endParaRPr lang="nl-NL"/>
          </a:p>
        </p:txBody>
      </p:sp>
      <p:sp>
        <p:nvSpPr>
          <p:cNvPr id="3" name="Tijdelijke aanduiding voor inhoud 2"/>
          <p:cNvSpPr>
            <a:spLocks noGrp="1"/>
          </p:cNvSpPr>
          <p:nvPr>
            <p:ph idx="1"/>
          </p:nvPr>
        </p:nvSpPr>
        <p:spPr>
          <a:xfrm>
            <a:off x="457200" y="987574"/>
            <a:ext cx="8229600" cy="3607049"/>
          </a:xfrm>
        </p:spPr>
        <p:txBody>
          <a:bodyPr>
            <a:noAutofit/>
          </a:bodyPr>
          <a:lstStyle/>
          <a:p>
            <a:r>
              <a:rPr lang="nl-NL" sz="1400" smtClean="0"/>
              <a:t>Aan</a:t>
            </a:r>
            <a:r>
              <a:rPr lang="nl-NL" sz="1400" smtClean="0"/>
              <a:t> het eind van </a:t>
            </a:r>
            <a:r>
              <a:rPr lang="nl-NL" sz="1400" smtClean="0"/>
              <a:t>de workshop zou je in staat moeten zijn om een aantal van deze dingen te </a:t>
            </a:r>
            <a:r>
              <a:rPr lang="nl-NL" sz="1400" smtClean="0"/>
              <a:t>doen</a:t>
            </a:r>
            <a:r>
              <a:rPr lang="nl-NL" sz="1400" smtClean="0"/>
              <a:t>: </a:t>
            </a:r>
            <a:endParaRPr lang="nl-NL" sz="1400" smtClean="0"/>
          </a:p>
          <a:p>
            <a:pPr lvl="1"/>
            <a:r>
              <a:rPr lang="nl-NL" sz="1200" smtClean="0"/>
              <a:t>Thuis de opstelling </a:t>
            </a:r>
            <a:r>
              <a:rPr lang="nl-NL" sz="1200" smtClean="0"/>
              <a:t>reproduceren</a:t>
            </a:r>
            <a:r>
              <a:rPr lang="nl-NL" sz="1200" smtClean="0"/>
              <a:t> </a:t>
            </a:r>
            <a:r>
              <a:rPr lang="nl-NL" sz="1200" smtClean="0"/>
              <a:t>(</a:t>
            </a:r>
            <a:r>
              <a:rPr lang="nl-NL" sz="1200" smtClean="0"/>
              <a:t>aangenomen dat je de hardware hebt </a:t>
            </a:r>
            <a:r>
              <a:rPr lang="nl-NL" sz="1200" smtClean="0">
                <a:sym typeface="Wingdings" pitchFamily="2" charset="2"/>
              </a:rPr>
              <a:t> </a:t>
            </a:r>
            <a:r>
              <a:rPr lang="nl-NL" sz="1200" smtClean="0">
                <a:sym typeface="Wingdings" pitchFamily="2" charset="2"/>
              </a:rPr>
              <a:t>)</a:t>
            </a:r>
            <a:endParaRPr lang="nl-NL" sz="1200" smtClean="0">
              <a:sym typeface="Wingdings" pitchFamily="2" charset="2"/>
            </a:endParaRPr>
          </a:p>
          <a:p>
            <a:pPr lvl="2"/>
            <a:r>
              <a:rPr lang="nl-NL" sz="1100" smtClean="0">
                <a:sym typeface="Wingdings" pitchFamily="2" charset="2"/>
              </a:rPr>
              <a:t>Hier kun je de files </a:t>
            </a:r>
            <a:r>
              <a:rPr lang="nl-NL" sz="1100" smtClean="0">
                <a:sym typeface="Wingdings" pitchFamily="2" charset="2"/>
              </a:rPr>
              <a:t>vinden</a:t>
            </a:r>
            <a:r>
              <a:rPr lang="nl-NL" sz="1100" smtClean="0">
                <a:sym typeface="Wingdings" pitchFamily="2" charset="2"/>
              </a:rPr>
              <a:t>: </a:t>
            </a:r>
            <a:r>
              <a:rPr lang="nl-NL" sz="1100" smtClean="0">
                <a:sym typeface="Wingdings" pitchFamily="2" charset="2"/>
                <a:hlinkClick r:id="rId3"/>
              </a:rPr>
              <a:t>https://github.com/hansdejongehv/scratchClient-Tutorials</a:t>
            </a:r>
            <a:r>
              <a:rPr lang="nl-NL" sz="1100" smtClean="0">
                <a:sym typeface="Wingdings" pitchFamily="2" charset="2"/>
              </a:rPr>
              <a:t> </a:t>
            </a:r>
            <a:endParaRPr lang="nl-NL" sz="1100" smtClean="0">
              <a:sym typeface="Wingdings" pitchFamily="2" charset="2"/>
            </a:endParaRPr>
          </a:p>
          <a:p>
            <a:pPr lvl="2"/>
            <a:r>
              <a:rPr lang="nl-NL" sz="1100" smtClean="0">
                <a:sym typeface="Wingdings" pitchFamily="2" charset="2"/>
              </a:rPr>
              <a:t>Of ga naar </a:t>
            </a:r>
            <a:r>
              <a:rPr lang="nl-NL" sz="1100" smtClean="0">
                <a:sym typeface="Wingdings" pitchFamily="2" charset="2"/>
                <a:hlinkClick r:id="rId4"/>
              </a:rPr>
              <a:t>www.github.com</a:t>
            </a:r>
            <a:r>
              <a:rPr lang="nl-NL" sz="1100" smtClean="0">
                <a:sym typeface="Wingdings" pitchFamily="2" charset="2"/>
              </a:rPr>
              <a:t> en zoek naar </a:t>
            </a:r>
            <a:r>
              <a:rPr lang="nl-NL" sz="1100" i="1" smtClean="0">
                <a:sym typeface="Wingdings" pitchFamily="2" charset="2"/>
              </a:rPr>
              <a:t>scratchClient</a:t>
            </a:r>
            <a:endParaRPr lang="nl-NL" sz="1100" i="1" smtClean="0">
              <a:sym typeface="Wingdings" pitchFamily="2" charset="2"/>
            </a:endParaRPr>
          </a:p>
          <a:p>
            <a:pPr lvl="1"/>
            <a:r>
              <a:rPr lang="nl-NL" sz="1200" smtClean="0">
                <a:sym typeface="Wingdings" pitchFamily="2" charset="2"/>
              </a:rPr>
              <a:t>Begrijp </a:t>
            </a:r>
            <a:r>
              <a:rPr lang="nl-NL" sz="1200" smtClean="0">
                <a:sym typeface="Wingdings" pitchFamily="2" charset="2"/>
              </a:rPr>
              <a:t>(</a:t>
            </a:r>
            <a:r>
              <a:rPr lang="nl-NL" sz="1200" smtClean="0">
                <a:sym typeface="Wingdings" pitchFamily="2" charset="2"/>
              </a:rPr>
              <a:t>afhankelijk van hoe ver je gekomen bent en hoe diep je erin gedoken </a:t>
            </a:r>
            <a:r>
              <a:rPr lang="nl-NL" sz="1200" smtClean="0">
                <a:sym typeface="Wingdings" pitchFamily="2" charset="2"/>
              </a:rPr>
              <a:t>bent)</a:t>
            </a:r>
            <a:endParaRPr lang="nl-NL" sz="1200" smtClean="0">
              <a:sym typeface="Wingdings" pitchFamily="2" charset="2"/>
            </a:endParaRPr>
          </a:p>
          <a:p>
            <a:pPr lvl="2"/>
            <a:r>
              <a:rPr lang="nl-NL" sz="1100" smtClean="0">
                <a:sym typeface="Wingdings" pitchFamily="2" charset="2"/>
              </a:rPr>
              <a:t>Digitale output </a:t>
            </a:r>
            <a:r>
              <a:rPr lang="nl-NL" sz="1100" smtClean="0">
                <a:sym typeface="Wingdings" pitchFamily="2" charset="2"/>
              </a:rPr>
              <a:t>(b.v</a:t>
            </a:r>
            <a:r>
              <a:rPr lang="nl-NL" sz="1100" smtClean="0">
                <a:sym typeface="Wingdings" pitchFamily="2" charset="2"/>
              </a:rPr>
              <a:t>. een LED laten </a:t>
            </a:r>
            <a:r>
              <a:rPr lang="nl-NL" sz="1100" smtClean="0">
                <a:sym typeface="Wingdings" pitchFamily="2" charset="2"/>
              </a:rPr>
              <a:t>oplichten)</a:t>
            </a:r>
            <a:endParaRPr lang="nl-NL" sz="1100" smtClean="0">
              <a:sym typeface="Wingdings" pitchFamily="2" charset="2"/>
            </a:endParaRPr>
          </a:p>
          <a:p>
            <a:pPr lvl="2"/>
            <a:r>
              <a:rPr lang="nl-NL" sz="1100" smtClean="0"/>
              <a:t>Digitale input </a:t>
            </a:r>
            <a:r>
              <a:rPr lang="nl-NL" sz="1100" smtClean="0"/>
              <a:t>(b.v</a:t>
            </a:r>
            <a:r>
              <a:rPr lang="nl-NL" sz="1100" smtClean="0"/>
              <a:t>. kijken naar een </a:t>
            </a:r>
            <a:r>
              <a:rPr lang="nl-NL" sz="1100" smtClean="0"/>
              <a:t>knop)</a:t>
            </a:r>
            <a:endParaRPr lang="nl-NL" sz="1100" smtClean="0"/>
          </a:p>
          <a:p>
            <a:pPr lvl="2"/>
            <a:r>
              <a:rPr lang="nl-NL" sz="1100" smtClean="0"/>
              <a:t>Analoge input </a:t>
            </a:r>
            <a:r>
              <a:rPr lang="nl-NL" sz="1100" smtClean="0"/>
              <a:t>(b.v</a:t>
            </a:r>
            <a:r>
              <a:rPr lang="nl-NL" sz="1100" smtClean="0"/>
              <a:t>. van een </a:t>
            </a:r>
            <a:r>
              <a:rPr lang="nl-NL" sz="1100" smtClean="0"/>
              <a:t>potentiometer)</a:t>
            </a:r>
            <a:endParaRPr lang="nl-NL" sz="1100" smtClean="0"/>
          </a:p>
          <a:p>
            <a:pPr lvl="2"/>
            <a:r>
              <a:rPr lang="nl-NL" sz="1100" smtClean="0"/>
              <a:t>Puls </a:t>
            </a:r>
            <a:r>
              <a:rPr lang="nl-NL" sz="1100" smtClean="0"/>
              <a:t>Breedte</a:t>
            </a:r>
            <a:r>
              <a:rPr lang="nl-NL" sz="1100" smtClean="0"/>
              <a:t> Modulatie </a:t>
            </a:r>
            <a:r>
              <a:rPr lang="nl-NL" sz="1100" smtClean="0"/>
              <a:t>(Pulse</a:t>
            </a:r>
            <a:r>
              <a:rPr lang="nl-NL" sz="1100" smtClean="0"/>
              <a:t> Width Modulation - </a:t>
            </a:r>
            <a:r>
              <a:rPr lang="nl-NL" sz="1100" smtClean="0"/>
              <a:t>PWM</a:t>
            </a:r>
            <a:r>
              <a:rPr lang="nl-NL" sz="1100" smtClean="0"/>
              <a:t>) </a:t>
            </a:r>
            <a:endParaRPr lang="nl-NL" sz="1100" smtClean="0"/>
          </a:p>
          <a:p>
            <a:pPr lvl="3"/>
            <a:r>
              <a:rPr lang="nl-NL" sz="1050" smtClean="0"/>
              <a:t>Om LEDs te </a:t>
            </a:r>
            <a:r>
              <a:rPr lang="nl-NL" sz="1050" smtClean="0"/>
              <a:t>dimmen</a:t>
            </a:r>
            <a:endParaRPr lang="nl-NL" sz="1050" smtClean="0"/>
          </a:p>
          <a:p>
            <a:pPr lvl="3"/>
            <a:r>
              <a:rPr lang="nl-NL" sz="1050" smtClean="0"/>
              <a:t>Om servo’s te </a:t>
            </a:r>
            <a:r>
              <a:rPr lang="nl-NL" sz="1050" smtClean="0"/>
              <a:t>besturen</a:t>
            </a:r>
            <a:endParaRPr lang="nl-NL" sz="1050" smtClean="0"/>
          </a:p>
          <a:p>
            <a:pPr lvl="3"/>
            <a:r>
              <a:rPr lang="nl-NL" sz="1050" smtClean="0"/>
              <a:t>Om een zoemer te laten </a:t>
            </a:r>
            <a:r>
              <a:rPr lang="nl-NL" sz="1050" smtClean="0"/>
              <a:t>klinken</a:t>
            </a:r>
            <a:endParaRPr lang="nl-NL" sz="1050" smtClean="0"/>
          </a:p>
          <a:p>
            <a:pPr lvl="1"/>
            <a:r>
              <a:rPr lang="nl-NL" sz="1200" smtClean="0"/>
              <a:t>Begrijpen waar alle weerstanden voor </a:t>
            </a:r>
            <a:r>
              <a:rPr lang="nl-NL" sz="1200" smtClean="0"/>
              <a:t>zijn</a:t>
            </a:r>
            <a:endParaRPr lang="nl-NL" sz="1200" smtClean="0"/>
          </a:p>
          <a:p>
            <a:pPr lvl="1"/>
            <a:r>
              <a:rPr lang="nl-NL" sz="1200" smtClean="0"/>
              <a:t>In staat om scratchClient te configureren en te laten </a:t>
            </a:r>
            <a:r>
              <a:rPr lang="nl-NL" sz="1200" smtClean="0"/>
              <a:t>lopen</a:t>
            </a:r>
            <a:endParaRPr lang="nl-NL" sz="1200" smtClean="0"/>
          </a:p>
          <a:p>
            <a:pPr lvl="1"/>
            <a:r>
              <a:rPr lang="nl-NL" sz="1200" smtClean="0"/>
              <a:t>In Scratch een programma te maken om de fysieke input and output te </a:t>
            </a:r>
            <a:r>
              <a:rPr lang="nl-NL" sz="1200" smtClean="0"/>
              <a:t>besturen</a:t>
            </a:r>
            <a:endParaRPr lang="nl-NL" sz="1200" smtClean="0"/>
          </a:p>
          <a:p>
            <a:pPr lvl="1"/>
            <a:r>
              <a:rPr lang="nl-NL" sz="1200" smtClean="0"/>
              <a:t>De inputs and outputs in de gaten </a:t>
            </a:r>
            <a:r>
              <a:rPr lang="nl-NL" sz="1200" smtClean="0"/>
              <a:t>houden</a:t>
            </a:r>
            <a:endParaRPr lang="nl-NL" sz="1200" smtClean="0"/>
          </a:p>
          <a:p>
            <a:r>
              <a:rPr lang="nl-NL" sz="1400" b="1" smtClean="0"/>
              <a:t>Plezier </a:t>
            </a:r>
            <a:r>
              <a:rPr lang="nl-NL" sz="1400" b="1" smtClean="0"/>
              <a:t>hebben!</a:t>
            </a:r>
            <a:endParaRPr lang="nl-NL" sz="1400" b="1"/>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Check and reconnect</a:t>
            </a:r>
            <a:endParaRPr lang="nl-NL" dirty="0"/>
          </a:p>
        </p:txBody>
      </p:sp>
      <p:sp>
        <p:nvSpPr>
          <p:cNvPr id="3" name="Tijdelijke aanduiding voor inhoud 2"/>
          <p:cNvSpPr>
            <a:spLocks noGrp="1"/>
          </p:cNvSpPr>
          <p:nvPr>
            <p:ph idx="1"/>
          </p:nvPr>
        </p:nvSpPr>
        <p:spPr/>
        <p:txBody>
          <a:bodyPr/>
          <a:lstStyle/>
          <a:p>
            <a:r>
              <a:rPr lang="en-US" dirty="0"/>
              <a:t>Check the correct wiring</a:t>
            </a:r>
          </a:p>
          <a:p>
            <a:r>
              <a:rPr lang="en-US" dirty="0"/>
              <a:t>Switch on the 9V power</a:t>
            </a:r>
          </a:p>
          <a:p>
            <a:r>
              <a:rPr lang="en-US" dirty="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a:t>Update the </a:t>
            </a:r>
            <a:r>
              <a:rPr lang="en-US" dirty="0" err="1"/>
              <a:t>config</a:t>
            </a:r>
            <a:r>
              <a:rPr lang="en-US" dirty="0"/>
              <a:t> file and restart </a:t>
            </a:r>
            <a:r>
              <a:rPr lang="en-US" dirty="0" err="1"/>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a:t>Use the </a:t>
            </a:r>
            <a:r>
              <a:rPr lang="en-US" dirty="0" err="1"/>
              <a:t>config</a:t>
            </a:r>
            <a:r>
              <a:rPr lang="en-US" dirty="0"/>
              <a:t> tool (which should still be open)</a:t>
            </a:r>
          </a:p>
          <a:p>
            <a:r>
              <a:rPr lang="en-US" dirty="0"/>
              <a:t>Define an output (direction: out, function: output) on pin 2 and call it </a:t>
            </a:r>
            <a:r>
              <a:rPr lang="en-US" i="1" dirty="0" err="1"/>
              <a:t>BigGreenLED</a:t>
            </a:r>
            <a:endParaRPr lang="en-US" i="1" dirty="0"/>
          </a:p>
          <a:p>
            <a:r>
              <a:rPr lang="en-US" dirty="0"/>
              <a:t>Save the </a:t>
            </a:r>
            <a:r>
              <a:rPr lang="en-US" dirty="0" err="1"/>
              <a:t>config</a:t>
            </a:r>
            <a:r>
              <a:rPr lang="en-US" dirty="0"/>
              <a:t> file (and leave the tool still open)</a:t>
            </a:r>
          </a:p>
          <a:p>
            <a:r>
              <a:rPr lang="en-US" dirty="0" err="1"/>
              <a:t>Doubleclick</a:t>
            </a:r>
            <a:r>
              <a:rPr lang="en-US" dirty="0"/>
              <a:t> </a:t>
            </a:r>
            <a:r>
              <a:rPr lang="en-US" i="1" dirty="0" err="1"/>
              <a:t>scratchClient</a:t>
            </a:r>
            <a:r>
              <a:rPr lang="en-US" i="1" dirty="0"/>
              <a:t> Tutorial.scl </a:t>
            </a:r>
            <a:r>
              <a:rPr lang="en-US" dirty="0"/>
              <a:t>on the desktop again</a:t>
            </a:r>
          </a:p>
          <a:p>
            <a:r>
              <a:rPr lang="en-US" dirty="0"/>
              <a:t>This will stop the previous instance of </a:t>
            </a:r>
            <a:r>
              <a:rPr lang="en-US" dirty="0" err="1"/>
              <a:t>scratchClient</a:t>
            </a:r>
            <a:r>
              <a:rPr lang="en-US" dirty="0"/>
              <a:t> </a:t>
            </a:r>
            <a:br>
              <a:rPr lang="en-US" dirty="0"/>
            </a:br>
            <a:r>
              <a:rPr lang="en-US" dirty="0"/>
              <a:t>and restart with the updated configuration.</a:t>
            </a:r>
          </a:p>
          <a:p>
            <a:r>
              <a:rPr lang="en-US" dirty="0"/>
              <a:t>Remove the extension block.</a:t>
            </a:r>
          </a:p>
          <a:p>
            <a:pPr lvl="1"/>
            <a:r>
              <a:rPr lang="en-US" dirty="0"/>
              <a:t>Right click here</a:t>
            </a:r>
          </a:p>
          <a:p>
            <a:pPr lvl="1"/>
            <a:r>
              <a:rPr lang="en-US" dirty="0"/>
              <a:t>Choose </a:t>
            </a:r>
            <a:r>
              <a:rPr lang="en-US" i="1" dirty="0"/>
              <a:t>Remove extension blocks</a:t>
            </a:r>
          </a:p>
          <a:p>
            <a:r>
              <a:rPr lang="en-US" dirty="0"/>
              <a:t>Add the extension block again.</a:t>
            </a:r>
          </a:p>
          <a:p>
            <a:pPr lvl="1"/>
            <a:r>
              <a:rPr lang="en-US" dirty="0"/>
              <a:t>You will see in the </a:t>
            </a:r>
            <a:r>
              <a:rPr lang="en-US" i="1" dirty="0"/>
              <a:t>More Blocks </a:t>
            </a:r>
            <a:r>
              <a:rPr lang="en-US" dirty="0"/>
              <a:t>section that you can now </a:t>
            </a:r>
            <a:br>
              <a:rPr lang="en-US" dirty="0"/>
            </a:br>
            <a:r>
              <a:rPr lang="en-US" dirty="0"/>
              <a:t>choose to send values to </a:t>
            </a:r>
            <a:r>
              <a:rPr lang="en-US" dirty="0" err="1"/>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a:t>Add code that does this:</a:t>
            </a:r>
          </a:p>
          <a:p>
            <a:pPr lvl="1"/>
            <a:r>
              <a:rPr lang="en-US" dirty="0"/>
              <a:t>Press button: LED goes on</a:t>
            </a:r>
          </a:p>
          <a:p>
            <a:pPr lvl="1"/>
            <a:r>
              <a:rPr lang="en-US" dirty="0"/>
              <a:t>Press once more: LED goes off</a:t>
            </a:r>
          </a:p>
          <a:p>
            <a:r>
              <a:rPr lang="en-US" dirty="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This is the end of the beginners tutorial</a:t>
            </a:r>
            <a:endParaRPr lang="nl-NL" dirty="0"/>
          </a:p>
        </p:txBody>
      </p:sp>
      <p:sp>
        <p:nvSpPr>
          <p:cNvPr id="3" name="Tijdelijke aanduiding voor inhoud 2"/>
          <p:cNvSpPr>
            <a:spLocks noGrp="1"/>
          </p:cNvSpPr>
          <p:nvPr>
            <p:ph idx="1"/>
          </p:nvPr>
        </p:nvSpPr>
        <p:spPr/>
        <p:txBody>
          <a:bodyPr>
            <a:normAutofit lnSpcReduction="10000"/>
          </a:bodyPr>
          <a:lstStyle/>
          <a:p>
            <a:r>
              <a:rPr lang="en-US" dirty="0"/>
              <a:t>You got </a:t>
            </a:r>
            <a:r>
              <a:rPr lang="en-US" i="1" dirty="0"/>
              <a:t>digital out </a:t>
            </a:r>
            <a:r>
              <a:rPr lang="en-US" dirty="0"/>
              <a:t>(LED) and </a:t>
            </a:r>
            <a:r>
              <a:rPr lang="en-US" i="1" dirty="0"/>
              <a:t>digital in </a:t>
            </a:r>
            <a:r>
              <a:rPr lang="en-US" dirty="0"/>
              <a:t>(a button) working</a:t>
            </a:r>
          </a:p>
          <a:p>
            <a:r>
              <a:rPr lang="en-US" dirty="0"/>
              <a:t>You know how to work with </a:t>
            </a:r>
            <a:r>
              <a:rPr lang="en-US" dirty="0" err="1"/>
              <a:t>scratchClient</a:t>
            </a:r>
            <a:r>
              <a:rPr lang="en-US" dirty="0"/>
              <a:t> and Scratch 2</a:t>
            </a:r>
          </a:p>
          <a:p>
            <a:r>
              <a:rPr lang="en-US" dirty="0"/>
              <a:t>You know how to configure </a:t>
            </a:r>
            <a:r>
              <a:rPr lang="en-US" dirty="0" err="1"/>
              <a:t>scratchClient</a:t>
            </a:r>
            <a:endParaRPr lang="en-US" dirty="0"/>
          </a:p>
          <a:p>
            <a:r>
              <a:rPr lang="en-US" dirty="0"/>
              <a:t>If you want and have time you can </a:t>
            </a:r>
          </a:p>
          <a:p>
            <a:pPr lvl="1"/>
            <a:r>
              <a:rPr lang="en-US" dirty="0"/>
              <a:t>Look at some of the yellow slides if you skipped them earlier</a:t>
            </a:r>
          </a:p>
          <a:p>
            <a:pPr lvl="1"/>
            <a:r>
              <a:rPr lang="en-US" dirty="0"/>
              <a:t>Continue with one of the next levels</a:t>
            </a:r>
          </a:p>
          <a:p>
            <a:pPr lvl="2"/>
            <a:r>
              <a:rPr lang="en-US" dirty="0"/>
              <a:t>These are in different files.</a:t>
            </a:r>
          </a:p>
          <a:p>
            <a:r>
              <a:rPr lang="en-US" dirty="0"/>
              <a:t>Otherwise, </a:t>
            </a:r>
          </a:p>
          <a:p>
            <a:pPr lvl="1"/>
            <a:r>
              <a:rPr lang="en-US" dirty="0"/>
              <a:t>Copy the material to a USB stick and clean up. See further below.</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a:t>Intermediate level</a:t>
            </a:r>
          </a:p>
          <a:p>
            <a:pPr lvl="1"/>
            <a:r>
              <a:rPr lang="en-US" dirty="0"/>
              <a:t>Analog In: Potentiometer</a:t>
            </a:r>
          </a:p>
          <a:p>
            <a:pPr lvl="1"/>
            <a:r>
              <a:rPr lang="en-US" dirty="0"/>
              <a:t>Pulse Width Modulation (in the absence of analog out)</a:t>
            </a:r>
          </a:p>
          <a:p>
            <a:pPr lvl="2"/>
            <a:r>
              <a:rPr lang="en-US" dirty="0"/>
              <a:t>Dimming a LED</a:t>
            </a:r>
          </a:p>
          <a:p>
            <a:pPr lvl="2"/>
            <a:r>
              <a:rPr lang="en-US" dirty="0"/>
              <a:t>Controlling a servo</a:t>
            </a:r>
          </a:p>
          <a:p>
            <a:pPr lvl="2"/>
            <a:r>
              <a:rPr lang="en-US" dirty="0"/>
              <a:t>Controlling a buzzer</a:t>
            </a:r>
          </a:p>
          <a:p>
            <a:r>
              <a:rPr lang="en-US" dirty="0"/>
              <a:t>Advanced level</a:t>
            </a:r>
          </a:p>
          <a:p>
            <a:r>
              <a:rPr lang="en-US" dirty="0"/>
              <a:t>Expert level</a:t>
            </a:r>
          </a:p>
          <a:p>
            <a:pPr lvl="2"/>
            <a:endParaRPr lang="en-US" dirty="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Do you want to take your work home?</a:t>
            </a:r>
            <a:endParaRPr lang="nl-NL" dirty="0"/>
          </a:p>
        </p:txBody>
      </p:sp>
      <p:sp>
        <p:nvSpPr>
          <p:cNvPr id="3" name="Tijdelijke aanduiding voor inhoud 2"/>
          <p:cNvSpPr>
            <a:spLocks noGrp="1"/>
          </p:cNvSpPr>
          <p:nvPr>
            <p:ph idx="1"/>
          </p:nvPr>
        </p:nvSpPr>
        <p:spPr/>
        <p:txBody>
          <a:bodyPr/>
          <a:lstStyle/>
          <a:p>
            <a:r>
              <a:rPr lang="en-US" dirty="0"/>
              <a:t>If you brought your own USB stick, then connect it and copy the </a:t>
            </a:r>
            <a:r>
              <a:rPr lang="en-US" i="1" dirty="0" err="1"/>
              <a:t>scratchClient</a:t>
            </a:r>
            <a:r>
              <a:rPr lang="en-US" i="1" dirty="0"/>
              <a:t> -Tutorial.scl</a:t>
            </a:r>
            <a:r>
              <a:rPr lang="en-US" dirty="0"/>
              <a:t> file on the desktop, plus all .sb2 files that you created on the desktop</a:t>
            </a:r>
          </a:p>
          <a:p>
            <a:r>
              <a:rPr lang="en-US" dirty="0"/>
              <a:t>The rest of the material you can download from </a:t>
            </a:r>
            <a:r>
              <a:rPr lang="en-US" dirty="0">
                <a:hlinkClick r:id="rId3"/>
              </a:rPr>
              <a:t>www.github.com</a:t>
            </a:r>
            <a:r>
              <a:rPr lang="en-US" dirty="0"/>
              <a:t>, search for </a:t>
            </a:r>
            <a:r>
              <a:rPr lang="en-US" i="1" dirty="0" err="1"/>
              <a:t>scratchClient</a:t>
            </a:r>
            <a:r>
              <a:rPr lang="en-US" i="1" dirty="0"/>
              <a:t>-Tutorial</a:t>
            </a:r>
          </a:p>
          <a:p>
            <a:r>
              <a:rPr lang="en-US" dirty="0"/>
              <a:t>Take the flyer with you to remember where to find the material on </a:t>
            </a:r>
            <a:r>
              <a:rPr lang="en-US" dirty="0" err="1"/>
              <a:t>github</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11: Summary &amp; take </a:t>
            </a:r>
            <a:r>
              <a:rPr lang="en-US" dirty="0" err="1"/>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Geen</a:t>
            </a:r>
            <a:r>
              <a:rPr lang="nl-NL" smtClean="0"/>
              <a:t> </a:t>
            </a:r>
            <a:r>
              <a:rPr lang="nl-NL" smtClean="0"/>
              <a:t>doel</a:t>
            </a:r>
            <a:endParaRPr lang="nl-NL"/>
          </a:p>
        </p:txBody>
      </p:sp>
      <p:sp>
        <p:nvSpPr>
          <p:cNvPr id="3" name="Tijdelijke aanduiding voor inhoud 2"/>
          <p:cNvSpPr>
            <a:spLocks noGrp="1"/>
          </p:cNvSpPr>
          <p:nvPr>
            <p:ph idx="1"/>
          </p:nvPr>
        </p:nvSpPr>
        <p:spPr/>
        <p:txBody>
          <a:bodyPr/>
          <a:lstStyle/>
          <a:p>
            <a:r>
              <a:rPr lang="nl-NL" smtClean="0"/>
              <a:t>Het </a:t>
            </a:r>
            <a:r>
              <a:rPr lang="nl-NL" smtClean="0"/>
              <a:t>is geen doel om een compleet bruikbaar spel of ander programma te </a:t>
            </a:r>
            <a:r>
              <a:rPr lang="nl-NL" smtClean="0"/>
              <a:t>maken.</a:t>
            </a:r>
            <a:endParaRPr lang="nl-NL" smtClean="0"/>
          </a:p>
          <a:p>
            <a:pPr lvl="1"/>
            <a:r>
              <a:rPr lang="nl-NL" smtClean="0"/>
              <a:t>Je kunt dat thuis doen met je eigen creativiteit nu dat je weet hoe de verschillende componenten te besturen vanuit Scratch met gebruik van </a:t>
            </a:r>
            <a:r>
              <a:rPr lang="nl-NL" smtClean="0"/>
              <a:t>scratchClient</a:t>
            </a:r>
            <a:r>
              <a:rPr lang="nl-NL" smtClean="0"/>
              <a: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a:t>Functions that a pin on </a:t>
            </a:r>
            <a:r>
              <a:rPr lang="en-US" dirty="0" err="1"/>
              <a:t>Arduino</a:t>
            </a:r>
            <a:r>
              <a:rPr lang="en-US" dirty="0"/>
              <a:t> can have:</a:t>
            </a:r>
          </a:p>
          <a:p>
            <a:pPr lvl="1"/>
            <a:r>
              <a:rPr lang="en-US" dirty="0"/>
              <a:t>Digital In</a:t>
            </a:r>
          </a:p>
          <a:p>
            <a:pPr lvl="1"/>
            <a:r>
              <a:rPr lang="en-US" dirty="0"/>
              <a:t>Digital Out</a:t>
            </a:r>
          </a:p>
          <a:p>
            <a:pPr lvl="1"/>
            <a:r>
              <a:rPr lang="en-US" dirty="0"/>
              <a:t>Analog In *</a:t>
            </a:r>
          </a:p>
          <a:p>
            <a:pPr lvl="1"/>
            <a:r>
              <a:rPr lang="en-US" i="1" dirty="0"/>
              <a:t>No Analog Out</a:t>
            </a:r>
          </a:p>
          <a:p>
            <a:pPr lvl="1"/>
            <a:r>
              <a:rPr lang="en-US" dirty="0"/>
              <a:t>Pulse Width Modulation as alternative *</a:t>
            </a:r>
          </a:p>
          <a:p>
            <a:pPr lvl="2"/>
            <a:r>
              <a:rPr lang="en-US" dirty="0"/>
              <a:t>For modulating the brightness of a LED</a:t>
            </a:r>
          </a:p>
          <a:p>
            <a:pPr lvl="2"/>
            <a:r>
              <a:rPr lang="en-US" dirty="0"/>
              <a:t>For controlling a servo</a:t>
            </a:r>
          </a:p>
          <a:p>
            <a:pPr lvl="2"/>
            <a:r>
              <a:rPr lang="en-US" dirty="0"/>
              <a:t>For controlling a buzzer</a:t>
            </a:r>
          </a:p>
          <a:p>
            <a:pPr lvl="1"/>
            <a:r>
              <a:rPr lang="en-US" dirty="0"/>
              <a:t>There a few more, see the advanced level tutorial</a:t>
            </a:r>
          </a:p>
          <a:p>
            <a:pPr lvl="1"/>
            <a:r>
              <a:rPr lang="en-US" dirty="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a:t>With </a:t>
            </a:r>
            <a:r>
              <a:rPr lang="en-US" dirty="0" err="1"/>
              <a:t>scratchClient</a:t>
            </a:r>
            <a:r>
              <a:rPr lang="en-US" dirty="0"/>
              <a:t> you define:</a:t>
            </a:r>
          </a:p>
          <a:p>
            <a:pPr lvl="1"/>
            <a:r>
              <a:rPr lang="en-US" dirty="0"/>
              <a:t>Function of each pin</a:t>
            </a:r>
          </a:p>
          <a:p>
            <a:pPr lvl="1"/>
            <a:r>
              <a:rPr lang="en-US" dirty="0"/>
              <a:t>Symbolic name for each configured pin</a:t>
            </a:r>
          </a:p>
          <a:p>
            <a:r>
              <a:rPr lang="en-US" dirty="0" err="1"/>
              <a:t>scratchClient</a:t>
            </a:r>
            <a:r>
              <a:rPr lang="en-US" dirty="0"/>
              <a:t> </a:t>
            </a:r>
            <a:r>
              <a:rPr lang="en-US" dirty="0" err="1"/>
              <a:t>config</a:t>
            </a:r>
            <a:r>
              <a:rPr lang="en-US" dirty="0"/>
              <a:t> is the tool to setup the configuration </a:t>
            </a:r>
          </a:p>
          <a:p>
            <a:r>
              <a:rPr lang="en-US" dirty="0"/>
              <a:t>Restart </a:t>
            </a:r>
            <a:r>
              <a:rPr lang="en-US" dirty="0" err="1"/>
              <a:t>scratchClient</a:t>
            </a:r>
            <a:r>
              <a:rPr lang="en-US" dirty="0"/>
              <a:t> after you changed the configuration</a:t>
            </a:r>
          </a:p>
          <a:p>
            <a:r>
              <a:rPr lang="en-US" dirty="0"/>
              <a:t>Put a resistor in series with LEDs</a:t>
            </a:r>
          </a:p>
          <a:p>
            <a:r>
              <a:rPr lang="en-US" dirty="0"/>
              <a:t>Put a resistor in series with switches</a:t>
            </a:r>
          </a:p>
          <a:p>
            <a:r>
              <a:rPr lang="en-US" dirty="0"/>
              <a:t>Configure a pull up resistor if the input signal goes between 0 </a:t>
            </a:r>
            <a:r>
              <a:rPr lang="en-US" dirty="0" smtClean="0"/>
              <a:t>volt </a:t>
            </a:r>
            <a:r>
              <a:rPr lang="en-US" dirty="0"/>
              <a:t>and being open rather than between 0 </a:t>
            </a:r>
            <a:r>
              <a:rPr lang="en-US" dirty="0" smtClean="0"/>
              <a:t>volt </a:t>
            </a:r>
            <a:r>
              <a:rPr lang="en-US" dirty="0"/>
              <a:t>and 3 to 5 </a:t>
            </a:r>
            <a:r>
              <a:rPr lang="en-US" dirty="0" smtClean="0"/>
              <a:t>volt.</a:t>
            </a:r>
            <a:endParaRPr lang="en-US" dirty="0"/>
          </a:p>
          <a:p>
            <a:r>
              <a:rPr lang="en-US" dirty="0"/>
              <a:t>In Scratch 2, you use the extension block for </a:t>
            </a:r>
            <a:r>
              <a:rPr lang="en-US" dirty="0" err="1"/>
              <a:t>scratchClient</a:t>
            </a:r>
            <a:r>
              <a:rPr lang="en-US" dirty="0"/>
              <a:t> to get blocks that you can use to interact with </a:t>
            </a:r>
            <a:r>
              <a:rPr lang="en-US" dirty="0" err="1"/>
              <a:t>scratchClient</a:t>
            </a:r>
            <a:endParaRPr lang="en-US" dirty="0"/>
          </a:p>
          <a:p>
            <a:r>
              <a:rPr lang="en-US" dirty="0"/>
              <a:t>You can monitor the value of all pins from the browser</a:t>
            </a:r>
          </a:p>
          <a:p>
            <a:r>
              <a:rPr lang="en-US" b="1" dirty="0" err="1"/>
              <a:t>scratchClient</a:t>
            </a:r>
            <a:r>
              <a:rPr lang="en-US" b="1" dirty="0"/>
              <a:t> can do much more…</a:t>
            </a:r>
          </a:p>
          <a:p>
            <a:r>
              <a:rPr lang="en-US" dirty="0"/>
              <a:t>There are some anomalies, therefore </a:t>
            </a:r>
          </a:p>
          <a:p>
            <a:pPr lvl="1"/>
            <a:r>
              <a:rPr lang="en-US" dirty="0"/>
              <a:t>Save the Scratch 2 files in the home folder (as Scratch 2 proposes)</a:t>
            </a:r>
          </a:p>
          <a:p>
            <a:pPr lvl="1"/>
            <a:r>
              <a:rPr lang="en-US" dirty="0"/>
              <a:t>Run CleanUpScratchFiles.sh on the desktop (once after start up)</a:t>
            </a:r>
          </a:p>
          <a:p>
            <a:pPr lvl="1"/>
            <a:r>
              <a:rPr lang="en-US" dirty="0"/>
              <a:t>Use the files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a:t>* See the intermediate level tutorial</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If your </a:t>
            </a:r>
            <a:r>
              <a:rPr lang="en-US" dirty="0" err="1"/>
              <a:t>scratchClient</a:t>
            </a:r>
            <a:r>
              <a:rPr lang="en-US" dirty="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a:t>Unplug the board from USB and power it off</a:t>
            </a:r>
          </a:p>
          <a:p>
            <a:r>
              <a:rPr lang="en-US" dirty="0"/>
              <a:t>Please remove all components and wires from the </a:t>
            </a:r>
            <a:r>
              <a:rPr lang="en-US" b="1" dirty="0"/>
              <a:t>breadboard</a:t>
            </a:r>
          </a:p>
          <a:p>
            <a:r>
              <a:rPr lang="en-US" dirty="0"/>
              <a:t>Remove all wires from the </a:t>
            </a:r>
            <a:r>
              <a:rPr lang="en-US" b="1" dirty="0" err="1"/>
              <a:t>Arduino</a:t>
            </a:r>
            <a:r>
              <a:rPr lang="en-US" b="1" dirty="0"/>
              <a:t> board</a:t>
            </a:r>
            <a:r>
              <a:rPr lang="en-US" dirty="0"/>
              <a:t>.</a:t>
            </a:r>
          </a:p>
          <a:p>
            <a:r>
              <a:rPr lang="en-US" b="1" dirty="0"/>
              <a:t>Leave the wires on the 3 color LED </a:t>
            </a:r>
            <a:r>
              <a:rPr lang="en-US" dirty="0"/>
              <a:t>(you did not use that)</a:t>
            </a:r>
          </a:p>
          <a:p>
            <a:r>
              <a:rPr lang="en-US" b="1" dirty="0"/>
              <a:t>Leave the wires on the buzzer</a:t>
            </a:r>
          </a:p>
          <a:p>
            <a:r>
              <a:rPr lang="en-US" dirty="0"/>
              <a:t>If something is broken, please </a:t>
            </a:r>
          </a:p>
          <a:p>
            <a:pPr lvl="1"/>
            <a:r>
              <a:rPr lang="en-US" dirty="0"/>
              <a:t>Throw it away or hand it in (if it is unclear)</a:t>
            </a:r>
          </a:p>
          <a:p>
            <a:pPr lvl="1"/>
            <a:r>
              <a:rPr lang="en-US" dirty="0"/>
              <a:t>Put a note in the box that it is missing</a:t>
            </a:r>
          </a:p>
          <a:p>
            <a:pPr lvl="1"/>
            <a:r>
              <a:rPr lang="en-US" dirty="0"/>
              <a:t>Do not put anything that is broken back in the box</a:t>
            </a:r>
          </a:p>
          <a:p>
            <a:r>
              <a:rPr lang="en-US" dirty="0"/>
              <a:t>Shutdown the Raspberry Pi running</a:t>
            </a:r>
          </a:p>
          <a:p>
            <a:r>
              <a:rPr lang="en-US" dirty="0"/>
              <a:t>Let us know what you thought about this workshop, now orally or later by email</a:t>
            </a:r>
          </a:p>
          <a:p>
            <a:pPr lvl="1"/>
            <a:r>
              <a:rPr lang="en-US" dirty="0">
                <a:hlinkClick r:id="rId3"/>
              </a:rPr>
              <a:t>hans.piam@hanselma.nl</a:t>
            </a:r>
            <a:endParaRPr lang="en-US" dirty="0"/>
          </a:p>
          <a:p>
            <a:pPr lvl="1"/>
            <a:r>
              <a:rPr lang="en-US" dirty="0">
                <a:hlinkClick r:id="rId4"/>
              </a:rPr>
              <a:t>heppg@web.de</a:t>
            </a:r>
            <a:r>
              <a:rPr lang="en-US" dirty="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Appendix A</a:t>
            </a:r>
            <a:br>
              <a:rPr lang="en-US" dirty="0"/>
            </a:br>
            <a:r>
              <a:rPr lang="en-US" dirty="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How to add extension blocks</a:t>
            </a:r>
            <a:endParaRPr lang="nl-NL" dirty="0"/>
          </a:p>
        </p:txBody>
      </p:sp>
      <p:sp>
        <p:nvSpPr>
          <p:cNvPr id="3" name="Tijdelijke aanduiding voor inhoud 2"/>
          <p:cNvSpPr>
            <a:spLocks noGrp="1"/>
          </p:cNvSpPr>
          <p:nvPr>
            <p:ph idx="1"/>
          </p:nvPr>
        </p:nvSpPr>
        <p:spPr/>
        <p:txBody>
          <a:bodyPr/>
          <a:lstStyle/>
          <a:p>
            <a:r>
              <a:rPr lang="en-US" dirty="0"/>
              <a:t>Because of some anomalies, the loading of extension blocks is somewhat tricky.</a:t>
            </a:r>
          </a:p>
          <a:p>
            <a:r>
              <a:rPr lang="en-US" dirty="0"/>
              <a:t>You can use the way explained earlier.</a:t>
            </a:r>
          </a:p>
          <a:p>
            <a:r>
              <a:rPr lang="en-US" dirty="0"/>
              <a:t>This appendix explains how to create this from scratch.</a:t>
            </a:r>
          </a:p>
          <a:p>
            <a:r>
              <a:rPr lang="en-US" dirty="0"/>
              <a:t>Step 1: Make sure that </a:t>
            </a:r>
            <a:r>
              <a:rPr lang="en-US" dirty="0" err="1"/>
              <a:t>scratchClient</a:t>
            </a:r>
            <a:r>
              <a:rPr lang="en-US" dirty="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Step 2: </a:t>
            </a:r>
            <a:br>
              <a:rPr lang="en-US" dirty="0"/>
            </a:br>
            <a:r>
              <a:rPr lang="en-US" dirty="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a:t>Step 3: Get </a:t>
            </a:r>
            <a:r>
              <a:rPr lang="en-US" dirty="0" err="1"/>
              <a:t>scratchClient</a:t>
            </a:r>
            <a:r>
              <a:rPr lang="en-US" dirty="0"/>
              <a:t> </a:t>
            </a:r>
            <a:br>
              <a:rPr lang="en-US" dirty="0"/>
            </a:br>
            <a:r>
              <a:rPr lang="en-US" dirty="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a:t>Click on </a:t>
            </a:r>
            <a:r>
              <a:rPr lang="en-US" i="1" dirty="0"/>
              <a:t>More Blocks</a:t>
            </a:r>
          </a:p>
          <a:p>
            <a:r>
              <a:rPr lang="en-US" dirty="0"/>
              <a:t>Click on </a:t>
            </a:r>
            <a:r>
              <a:rPr lang="en-US" i="1" dirty="0"/>
              <a:t>Add an Extension</a:t>
            </a:r>
          </a:p>
          <a:p>
            <a:r>
              <a:rPr lang="en-US" dirty="0"/>
              <a:t>Choose </a:t>
            </a:r>
            <a:r>
              <a:rPr lang="en-US" i="1" dirty="0" err="1"/>
              <a:t>scratchClient</a:t>
            </a:r>
            <a:endParaRPr lang="en-US" i="1" dirty="0"/>
          </a:p>
          <a:p>
            <a:r>
              <a:rPr lang="en-US" dirty="0"/>
              <a:t>Now  a loader for the extra blocks of </a:t>
            </a:r>
            <a:r>
              <a:rPr lang="en-US" dirty="0" err="1"/>
              <a:t>scratchClient</a:t>
            </a:r>
            <a:r>
              <a:rPr lang="en-US" dirty="0"/>
              <a:t> get included. </a:t>
            </a:r>
          </a:p>
          <a:p>
            <a:r>
              <a:rPr lang="en-US" dirty="0"/>
              <a:t>However we now need to load the real blocks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Step 4-7: Get </a:t>
            </a:r>
            <a:r>
              <a:rPr lang="en-US" dirty="0" err="1"/>
              <a:t>scratchClient</a:t>
            </a:r>
            <a:r>
              <a:rPr lang="en-US" dirty="0"/>
              <a:t> blocks</a:t>
            </a:r>
            <a:br>
              <a:rPr lang="en-US" dirty="0"/>
            </a:br>
            <a:r>
              <a:rPr lang="en-US" dirty="0"/>
              <a:t>(2 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a:t>Step 4: Drag this block to the Scripts area</a:t>
            </a:r>
          </a:p>
          <a:p>
            <a:endParaRPr lang="en-US" dirty="0"/>
          </a:p>
          <a:p>
            <a:r>
              <a:rPr lang="en-US" dirty="0"/>
              <a:t>Step 5: Choose here </a:t>
            </a:r>
            <a:r>
              <a:rPr lang="en-US" i="1" dirty="0"/>
              <a:t>workshop</a:t>
            </a:r>
          </a:p>
          <a:p>
            <a:endParaRPr lang="en-US" dirty="0"/>
          </a:p>
          <a:p>
            <a:r>
              <a:rPr lang="en-US" dirty="0"/>
              <a:t>Step 6: Click the block so that the extra blocks will appear.</a:t>
            </a:r>
          </a:p>
          <a:p>
            <a:endParaRPr lang="en-US" dirty="0"/>
          </a:p>
          <a:p>
            <a:r>
              <a:rPr lang="en-US" dirty="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Saving will loose the blocks</a:t>
            </a:r>
            <a:endParaRPr lang="nl-NL" dirty="0"/>
          </a:p>
        </p:txBody>
      </p:sp>
      <p:sp>
        <p:nvSpPr>
          <p:cNvPr id="3" name="Tijdelijke aanduiding voor inhoud 2"/>
          <p:cNvSpPr>
            <a:spLocks noGrp="1"/>
          </p:cNvSpPr>
          <p:nvPr>
            <p:ph idx="1"/>
          </p:nvPr>
        </p:nvSpPr>
        <p:spPr/>
        <p:txBody>
          <a:bodyPr/>
          <a:lstStyle/>
          <a:p>
            <a:r>
              <a:rPr lang="en-US" dirty="0"/>
              <a:t>If you reopen the file after it was saved, </a:t>
            </a:r>
          </a:p>
          <a:p>
            <a:pPr lvl="1"/>
            <a:r>
              <a:rPr lang="en-US" dirty="0"/>
              <a:t>The </a:t>
            </a:r>
            <a:r>
              <a:rPr lang="en-US" dirty="0" err="1"/>
              <a:t>scratchClient</a:t>
            </a:r>
            <a:r>
              <a:rPr lang="en-US" dirty="0"/>
              <a:t> extension loader will have been preserved</a:t>
            </a:r>
          </a:p>
          <a:p>
            <a:pPr lvl="1"/>
            <a:r>
              <a:rPr lang="en-US" dirty="0"/>
              <a:t>The real blocks have </a:t>
            </a:r>
            <a:r>
              <a:rPr lang="en-US" dirty="0" err="1"/>
              <a:t>disappared</a:t>
            </a:r>
            <a:endParaRPr lang="en-US" dirty="0"/>
          </a:p>
          <a:p>
            <a:pPr lvl="1"/>
            <a:r>
              <a:rPr lang="en-US" dirty="0"/>
              <a:t>And you will see many blocks like this</a:t>
            </a:r>
          </a:p>
          <a:p>
            <a:r>
              <a:rPr lang="en-US" dirty="0"/>
              <a:t>Hence after opening you need to do steps 4 – 7 again.</a:t>
            </a:r>
          </a:p>
          <a:p>
            <a:r>
              <a:rPr lang="en-US" dirty="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Alternative for steps 4 – 7 </a:t>
            </a:r>
            <a:endParaRPr lang="nl-NL" dirty="0"/>
          </a:p>
        </p:txBody>
      </p:sp>
      <p:sp>
        <p:nvSpPr>
          <p:cNvPr id="3" name="Tijdelijke aanduiding voor inhoud 2"/>
          <p:cNvSpPr>
            <a:spLocks noGrp="1"/>
          </p:cNvSpPr>
          <p:nvPr>
            <p:ph idx="1"/>
          </p:nvPr>
        </p:nvSpPr>
        <p:spPr/>
        <p:txBody>
          <a:bodyPr/>
          <a:lstStyle/>
          <a:p>
            <a:r>
              <a:rPr lang="en-US" dirty="0"/>
              <a:t>Instead of doing steps 4 – 7 manually every time the file is loaded you can:</a:t>
            </a:r>
          </a:p>
          <a:p>
            <a:r>
              <a:rPr lang="en-US" dirty="0"/>
              <a:t>Include a sprite called </a:t>
            </a:r>
            <a:br>
              <a:rPr lang="en-US" dirty="0"/>
            </a:br>
            <a:r>
              <a:rPr lang="en-US" i="1" dirty="0"/>
              <a:t>Load Name-Value Extension Blocks.sprite2 </a:t>
            </a:r>
            <a:r>
              <a:rPr lang="en-US" dirty="0"/>
              <a:t>from the folder </a:t>
            </a:r>
            <a:r>
              <a:rPr lang="en-US" i="1" dirty="0"/>
              <a:t>~/</a:t>
            </a:r>
            <a:r>
              <a:rPr lang="en-US" i="1" dirty="0" err="1"/>
              <a:t>scratchClient</a:t>
            </a:r>
            <a:r>
              <a:rPr lang="en-US" i="1" dirty="0"/>
              <a:t>-Tutorials/</a:t>
            </a:r>
            <a:r>
              <a:rPr lang="en-US" i="1" dirty="0" err="1"/>
              <a:t>scratchClientExtension</a:t>
            </a:r>
            <a:r>
              <a:rPr lang="en-US" i="1" dirty="0"/>
              <a:t>/Sprites</a:t>
            </a:r>
          </a:p>
          <a:p>
            <a:r>
              <a:rPr lang="en-US" dirty="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dirty="0" smtClean="0"/>
              <a:t>Voorbeeld van wat gemaakt kan worden met Scratch en </a:t>
            </a:r>
            <a:r>
              <a:rPr lang="nl-NL"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a:hlinkClick r:id="rId3"/>
            </a:endParaRPr>
          </a:p>
          <a:p>
            <a:r>
              <a:rPr lang="nl-NL" dirty="0">
                <a:hlinkClick r:id="rId3"/>
              </a:rPr>
              <a:t>https://www.youtube.com/watch?v=Qo1gnXNzhqE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a:t>scratchClient</a:t>
            </a:r>
            <a:r>
              <a:rPr lang="en-US" dirty="0"/>
              <a:t> blocks can also be represented with one block per input or output value</a:t>
            </a:r>
          </a:p>
          <a:p>
            <a:r>
              <a:rPr lang="en-US" dirty="0"/>
              <a:t>You would then get e.g.</a:t>
            </a:r>
          </a:p>
          <a:p>
            <a:pPr lvl="1"/>
            <a:r>
              <a:rPr lang="en-US" dirty="0"/>
              <a:t>A separate block for </a:t>
            </a:r>
            <a:r>
              <a:rPr lang="en-US" i="1" dirty="0" err="1"/>
              <a:t>BigRedLED</a:t>
            </a:r>
            <a:endParaRPr lang="en-US" i="1" dirty="0"/>
          </a:p>
          <a:p>
            <a:pPr lvl="1"/>
            <a:r>
              <a:rPr lang="en-US" dirty="0"/>
              <a:t>A separate block for </a:t>
            </a:r>
            <a:r>
              <a:rPr lang="en-US" i="1" dirty="0" err="1"/>
              <a:t>BigGreenLED</a:t>
            </a:r>
            <a:endParaRPr lang="en-US" i="1" dirty="0"/>
          </a:p>
          <a:p>
            <a:pPr lvl="1"/>
            <a:r>
              <a:rPr lang="en-US" dirty="0"/>
              <a:t>A separate block for each input </a:t>
            </a:r>
            <a:br>
              <a:rPr lang="en-US" dirty="0"/>
            </a:br>
            <a:r>
              <a:rPr lang="en-US" dirty="0"/>
              <a:t>variable (here only </a:t>
            </a:r>
            <a:r>
              <a:rPr lang="en-US" i="1" dirty="0"/>
              <a:t>Button</a:t>
            </a:r>
            <a:r>
              <a:rPr lang="en-US" dirty="0"/>
              <a:t>) </a:t>
            </a:r>
          </a:p>
          <a:p>
            <a:r>
              <a:rPr lang="en-US" dirty="0"/>
              <a:t>You can get this representation</a:t>
            </a:r>
            <a:br>
              <a:rPr lang="en-US" dirty="0"/>
            </a:br>
            <a:r>
              <a:rPr lang="en-US" dirty="0"/>
              <a:t>by selecting </a:t>
            </a:r>
            <a:r>
              <a:rPr lang="en-US" i="1" dirty="0"/>
              <a:t>verbose</a:t>
            </a:r>
            <a:r>
              <a:rPr lang="en-US" dirty="0"/>
              <a:t> on the </a:t>
            </a:r>
            <a:br>
              <a:rPr lang="en-US" dirty="0"/>
            </a:br>
            <a:r>
              <a:rPr lang="en-US" dirty="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a:t>Include a sprite called </a:t>
            </a:r>
            <a:br>
              <a:rPr lang="en-US" dirty="0"/>
            </a:br>
            <a:r>
              <a:rPr lang="en-US" i="1" dirty="0"/>
              <a:t>Load Verbose Extension Blocks.sprite2 </a:t>
            </a:r>
            <a:r>
              <a:rPr lang="en-US" dirty="0"/>
              <a:t>from the folder </a:t>
            </a:r>
            <a:r>
              <a:rPr lang="en-US" i="1" dirty="0"/>
              <a:t>~/</a:t>
            </a:r>
            <a:r>
              <a:rPr lang="en-US" i="1" dirty="0" err="1"/>
              <a:t>scratchClient</a:t>
            </a:r>
            <a:r>
              <a:rPr lang="en-US" i="1" dirty="0"/>
              <a:t>-Tutorials/</a:t>
            </a:r>
            <a:r>
              <a:rPr lang="en-US" i="1" dirty="0" err="1"/>
              <a:t>scratchClientExtension</a:t>
            </a:r>
            <a:r>
              <a:rPr lang="en-US" i="1" dirty="0"/>
              <a:t>/Sprites</a:t>
            </a:r>
          </a:p>
          <a:p>
            <a:r>
              <a:rPr lang="en-US" dirty="0"/>
              <a:t>That sprite has a small green circle that you can click to get the extra blocks loaded every time that you reopen a file.</a:t>
            </a:r>
          </a:p>
          <a:p>
            <a:pPr lvl="1"/>
            <a:r>
              <a:rPr lang="en-US" dirty="0"/>
              <a:t>Contrast that with the loading of name value pairs for which you use the other sprite that has a small green rectangle.</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Appendix B</a:t>
            </a:r>
            <a:br>
              <a:rPr lang="en-US" dirty="0"/>
            </a:br>
            <a:r>
              <a:rPr lang="en-US" dirty="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a:t>
            </a:r>
          </a:p>
          <a:p>
            <a:pPr algn="ctr"/>
            <a:r>
              <a:rPr lang="en-US" dirty="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a:t>Remote Sensor Protocol Over socket 42001</a:t>
            </a:r>
          </a:p>
          <a:p>
            <a:r>
              <a:rPr lang="en-US" sz="1100" dirty="0"/>
              <a:t>Global variables </a:t>
            </a:r>
          </a:p>
          <a:p>
            <a:r>
              <a:rPr lang="en-US" sz="1100" dirty="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Defines function of the GPIO pins on the </a:t>
            </a:r>
            <a:r>
              <a:rPr lang="en-US" sz="1200" dirty="0" err="1">
                <a:solidFill>
                  <a:schemeClr val="tx1"/>
                </a:solidFill>
              </a:rPr>
              <a:t>Arduino</a:t>
            </a:r>
            <a:r>
              <a:rPr lang="en-US" sz="1200" dirty="0">
                <a:solidFill>
                  <a:schemeClr val="tx1"/>
                </a:solidFill>
              </a:rPr>
              <a:t> (and </a:t>
            </a:r>
            <a:r>
              <a:rPr lang="en-US" sz="1200" dirty="0" err="1">
                <a:solidFill>
                  <a:schemeClr val="tx1"/>
                </a:solidFill>
              </a:rPr>
              <a:t>RPi</a:t>
            </a:r>
            <a:r>
              <a:rPr lang="en-US" sz="1200" dirty="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Prepared by the teacher or expert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Defining the </a:t>
            </a:r>
            <a:r>
              <a:rPr lang="en-US" dirty="0" err="1"/>
              <a:t>config</a:t>
            </a:r>
            <a:r>
              <a:rPr lang="en-US" dirty="0"/>
              <a:t> file</a:t>
            </a:r>
            <a:endParaRPr lang="nl-NL" dirty="0"/>
          </a:p>
        </p:txBody>
      </p:sp>
      <p:sp>
        <p:nvSpPr>
          <p:cNvPr id="5" name="Tijdelijke aanduiding voor inhoud 4"/>
          <p:cNvSpPr>
            <a:spLocks noGrp="1"/>
          </p:cNvSpPr>
          <p:nvPr>
            <p:ph idx="1"/>
          </p:nvPr>
        </p:nvSpPr>
        <p:spPr/>
        <p:txBody>
          <a:bodyPr/>
          <a:lstStyle/>
          <a:p>
            <a:r>
              <a:rPr lang="en-US" dirty="0"/>
              <a:t>Nothing new, you can use the exact same </a:t>
            </a:r>
            <a:r>
              <a:rPr lang="en-US" dirty="0" err="1"/>
              <a:t>config</a:t>
            </a:r>
            <a:r>
              <a:rPr lang="en-US" dirty="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a:t>Start Scratch           </a:t>
            </a:r>
            <a:r>
              <a:rPr lang="en-US" dirty="0">
                <a:sym typeface="Wingdings" pitchFamily="2" charset="2"/>
              </a:rPr>
              <a:t> </a:t>
            </a:r>
            <a:r>
              <a:rPr lang="en-US" dirty="0"/>
              <a:t>Programming </a:t>
            </a:r>
            <a:r>
              <a:rPr lang="en-US" dirty="0">
                <a:sym typeface="Wingdings" pitchFamily="2" charset="2"/>
              </a:rPr>
              <a:t> Scratch</a:t>
            </a:r>
            <a:endParaRPr lang="en-US" dirty="0"/>
          </a:p>
          <a:p>
            <a:r>
              <a:rPr lang="en-US" dirty="0"/>
              <a:t>Enable remote connections (right click on </a:t>
            </a:r>
            <a:r>
              <a:rPr lang="en-US" i="1" dirty="0"/>
              <a:t>sensor value</a:t>
            </a:r>
            <a:r>
              <a:rPr lang="en-US" dirty="0"/>
              <a:t>)</a:t>
            </a:r>
          </a:p>
          <a:p>
            <a:r>
              <a:rPr lang="en-US" dirty="0"/>
              <a:t>Create the variable </a:t>
            </a:r>
            <a:r>
              <a:rPr lang="en-US" i="1" dirty="0" err="1"/>
              <a:t>BigRedLED</a:t>
            </a:r>
            <a:r>
              <a:rPr lang="en-US" dirty="0"/>
              <a:t>, available to all sprites</a:t>
            </a:r>
          </a:p>
          <a:p>
            <a:r>
              <a:rPr lang="en-US" dirty="0"/>
              <a:t>Make the variable visible (tick the box in front)</a:t>
            </a:r>
          </a:p>
          <a:p>
            <a:r>
              <a:rPr lang="en-US" dirty="0"/>
              <a:t>Make the </a:t>
            </a:r>
            <a:r>
              <a:rPr lang="en-US" i="1" dirty="0"/>
              <a:t>Button</a:t>
            </a:r>
            <a:r>
              <a:rPr lang="en-US" dirty="0"/>
              <a:t> sensor visible</a:t>
            </a:r>
          </a:p>
          <a:p>
            <a:r>
              <a:rPr lang="en-US" dirty="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a:t>Make this program in scratch which will let the Red LED </a:t>
            </a:r>
            <a:r>
              <a:rPr lang="en-US" dirty="0" err="1"/>
              <a:t>lite</a:t>
            </a:r>
            <a:r>
              <a:rPr lang="en-US" dirty="0"/>
              <a:t> up when the button is released.</a:t>
            </a:r>
          </a:p>
          <a:p>
            <a:r>
              <a:rPr lang="en-US" dirty="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Further …</a:t>
            </a:r>
            <a:endParaRPr lang="nl-NL" dirty="0"/>
          </a:p>
        </p:txBody>
      </p:sp>
      <p:sp>
        <p:nvSpPr>
          <p:cNvPr id="3" name="Tijdelijke aanduiding voor inhoud 2"/>
          <p:cNvSpPr>
            <a:spLocks noGrp="1"/>
          </p:cNvSpPr>
          <p:nvPr>
            <p:ph idx="1"/>
          </p:nvPr>
        </p:nvSpPr>
        <p:spPr/>
        <p:txBody>
          <a:bodyPr/>
          <a:lstStyle/>
          <a:p>
            <a:r>
              <a:rPr lang="en-US" dirty="0"/>
              <a:t>You can now look at the Scratch 2 material earlier in the presentation.</a:t>
            </a:r>
          </a:p>
          <a:p>
            <a:r>
              <a:rPr lang="en-US" dirty="0"/>
              <a:t>Try out adding the </a:t>
            </a:r>
            <a:r>
              <a:rPr lang="en-US" dirty="0" err="1"/>
              <a:t>BigGreenLED</a:t>
            </a:r>
            <a:r>
              <a:rPr lang="en-US" dirty="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a:t>Appendix C</a:t>
            </a:r>
            <a:br>
              <a:rPr lang="en-US" dirty="0"/>
            </a:br>
            <a:r>
              <a:rPr lang="en-US" dirty="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Versies</a:t>
            </a:r>
            <a:r>
              <a:rPr lang="en-US" dirty="0" smtClean="0"/>
              <a:t> van Scratch</a:t>
            </a:r>
            <a:endParaRPr lang="nl-NL" dirty="0"/>
          </a:p>
        </p:txBody>
      </p:sp>
      <p:sp>
        <p:nvSpPr>
          <p:cNvPr id="3" name="Tijdelijke aanduiding voor inhoud 2"/>
          <p:cNvSpPr>
            <a:spLocks noGrp="1"/>
          </p:cNvSpPr>
          <p:nvPr>
            <p:ph idx="1"/>
          </p:nvPr>
        </p:nvSpPr>
        <p:spPr/>
        <p:txBody>
          <a:bodyPr/>
          <a:lstStyle/>
          <a:p>
            <a:r>
              <a:rPr lang="nl-NL" dirty="0" err="1" smtClean="0"/>
              <a:t>scratchClient</a:t>
            </a:r>
            <a:r>
              <a:rPr lang="nl-NL" dirty="0" smtClean="0"/>
              <a:t> kan werken met</a:t>
            </a:r>
          </a:p>
          <a:p>
            <a:pPr lvl="1"/>
            <a:r>
              <a:rPr lang="nl-NL" dirty="0" smtClean="0"/>
              <a:t>Scratch 1.4</a:t>
            </a:r>
          </a:p>
          <a:p>
            <a:pPr lvl="1"/>
            <a:r>
              <a:rPr lang="nl-NL" dirty="0" smtClean="0"/>
              <a:t>De (voor </a:t>
            </a:r>
            <a:r>
              <a:rPr lang="nl-NL" dirty="0" err="1" smtClean="0"/>
              <a:t>Raspberry</a:t>
            </a:r>
            <a:r>
              <a:rPr lang="nl-NL" dirty="0" smtClean="0"/>
              <a:t> Pi) nieuwe Scratch 2</a:t>
            </a:r>
          </a:p>
          <a:p>
            <a:r>
              <a:rPr lang="nl-NL" dirty="0" smtClean="0"/>
              <a:t>Deze workshop is gemaakt voor Scratch 2</a:t>
            </a:r>
          </a:p>
          <a:p>
            <a:pPr lvl="1"/>
            <a:r>
              <a:rPr lang="nl-NL" dirty="0" smtClean="0"/>
              <a:t>Scratch 2 op </a:t>
            </a:r>
            <a:r>
              <a:rPr lang="nl-NL" dirty="0" err="1" smtClean="0"/>
              <a:t>Raspberry</a:t>
            </a:r>
            <a:r>
              <a:rPr lang="nl-NL" dirty="0" smtClean="0"/>
              <a:t> Pi heeft een aantal </a:t>
            </a:r>
            <a:r>
              <a:rPr lang="nl-NL" dirty="0" smtClean="0"/>
              <a:t>fouten, maar daar zullen we omheen werken</a:t>
            </a:r>
            <a:r>
              <a:rPr lang="nl-NL" dirty="0" smtClean="0"/>
              <a:t>.</a:t>
            </a:r>
          </a:p>
          <a:p>
            <a:pPr lvl="1"/>
            <a:r>
              <a:rPr lang="nl-NL" dirty="0" smtClean="0"/>
              <a:t>Als je wilt zien hoe het te doen voor Scratch 1.4, zie het eind van de presentatie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a:t>End of the </a:t>
            </a:r>
            <a:r>
              <a:rPr lang="en-US" b="1" dirty="0"/>
              <a:t>beginners</a:t>
            </a:r>
            <a:r>
              <a:rPr lang="en-US" dirty="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Slechts een paar regels vandaag</a:t>
            </a:r>
            <a:endParaRPr lang="nl-NL"/>
          </a:p>
        </p:txBody>
      </p:sp>
      <p:sp>
        <p:nvSpPr>
          <p:cNvPr id="3" name="Tijdelijke aanduiding voor inhoud 2"/>
          <p:cNvSpPr>
            <a:spLocks noGrp="1"/>
          </p:cNvSpPr>
          <p:nvPr>
            <p:ph idx="1"/>
          </p:nvPr>
        </p:nvSpPr>
        <p:spPr>
          <a:xfrm>
            <a:off x="457200" y="1059582"/>
            <a:ext cx="8229600" cy="3744416"/>
          </a:xfrm>
        </p:spPr>
        <p:txBody>
          <a:bodyPr>
            <a:normAutofit fontScale="85000" lnSpcReduction="20000"/>
          </a:bodyPr>
          <a:lstStyle/>
          <a:p>
            <a:r>
              <a:rPr lang="nl-NL" dirty="0" smtClean="0"/>
              <a:t>Plaats altijd weerstanden in serie met de componenten als dat is aangegeven. </a:t>
            </a:r>
            <a:endParaRPr lang="nl-NL" dirty="0" smtClean="0"/>
          </a:p>
          <a:p>
            <a:pPr lvl="1"/>
            <a:r>
              <a:rPr lang="nl-NL" dirty="0" smtClean="0"/>
              <a:t>Als je denkt dat </a:t>
            </a:r>
            <a:r>
              <a:rPr lang="nl-NL" dirty="0" err="1" smtClean="0"/>
              <a:t>dat</a:t>
            </a:r>
            <a:r>
              <a:rPr lang="nl-NL" dirty="0" smtClean="0"/>
              <a:t> niet nodig is, vertel het en we zullen de noodzaak uitleggen.</a:t>
            </a:r>
            <a:endParaRPr lang="nl-NL" dirty="0" smtClean="0"/>
          </a:p>
          <a:p>
            <a:r>
              <a:rPr lang="nl-NL" dirty="0" smtClean="0"/>
              <a:t>Als je de bedrading verandert</a:t>
            </a:r>
          </a:p>
          <a:p>
            <a:pPr marL="711200" lvl="1" indent="-457200">
              <a:buFont typeface="+mj-lt"/>
              <a:buAutoNum type="arabicPeriod"/>
            </a:pPr>
            <a:r>
              <a:rPr lang="nl-NL" dirty="0" smtClean="0"/>
              <a:t>Trek de USB kabel uit de </a:t>
            </a:r>
            <a:r>
              <a:rPr lang="nl-NL" dirty="0" err="1" smtClean="0"/>
              <a:t>Arduino</a:t>
            </a:r>
            <a:r>
              <a:rPr lang="nl-NL" dirty="0" smtClean="0"/>
              <a:t> Nano</a:t>
            </a:r>
          </a:p>
          <a:p>
            <a:pPr marL="711200" lvl="1" indent="-457200">
              <a:buFont typeface="+mj-lt"/>
              <a:buAutoNum type="arabicPeriod"/>
            </a:pPr>
            <a:r>
              <a:rPr lang="nl-NL" dirty="0" smtClean="0"/>
              <a:t>Trek de</a:t>
            </a:r>
            <a:r>
              <a:rPr lang="nl-NL" dirty="0" smtClean="0"/>
              <a:t> 9 volt kabel eruit</a:t>
            </a:r>
          </a:p>
          <a:p>
            <a:pPr marL="711200" lvl="1" indent="-457200">
              <a:buFont typeface="+mj-lt"/>
              <a:buAutoNum type="arabicPeriod"/>
            </a:pPr>
            <a:r>
              <a:rPr lang="nl-NL" dirty="0" smtClean="0"/>
              <a:t>Controleer, controleer </a:t>
            </a:r>
            <a:r>
              <a:rPr lang="nl-NL" dirty="0" smtClean="0"/>
              <a:t>tweemaal en controleer nogmaals dat de bedrading correct is</a:t>
            </a:r>
            <a:r>
              <a:rPr lang="nl-NL" dirty="0" smtClean="0"/>
              <a:t>. </a:t>
            </a:r>
            <a:br>
              <a:rPr lang="nl-NL" dirty="0" smtClean="0"/>
            </a:br>
            <a:r>
              <a:rPr lang="nl-NL" dirty="0" smtClean="0"/>
              <a:t>Je kunt componenten opblazen als je </a:t>
            </a:r>
            <a:r>
              <a:rPr lang="nl-NL" dirty="0" err="1" smtClean="0"/>
              <a:t>bedradingsfouten</a:t>
            </a:r>
            <a:r>
              <a:rPr lang="nl-NL" dirty="0" smtClean="0"/>
              <a:t> maakt!</a:t>
            </a:r>
            <a:endParaRPr lang="nl-NL" dirty="0" smtClean="0"/>
          </a:p>
          <a:p>
            <a:pPr marL="711200" lvl="1" indent="-457200">
              <a:buFont typeface="+mj-lt"/>
              <a:buAutoNum type="arabicPeriod"/>
            </a:pPr>
            <a:r>
              <a:rPr lang="nl-NL" dirty="0" smtClean="0"/>
              <a:t>Zorg dat jullie </a:t>
            </a:r>
            <a:r>
              <a:rPr lang="nl-NL" b="1" dirty="0" smtClean="0"/>
              <a:t>beiden</a:t>
            </a:r>
            <a:r>
              <a:rPr lang="nl-NL" dirty="0" smtClean="0"/>
              <a:t> (4 ogen princi</a:t>
            </a:r>
            <a:r>
              <a:rPr lang="nl-NL" dirty="0" smtClean="0"/>
              <a:t>pe</a:t>
            </a:r>
            <a:r>
              <a:rPr lang="nl-NL" dirty="0" smtClean="0"/>
              <a:t>) overtuigd zijn dat de bedrading in</a:t>
            </a:r>
            <a:br>
              <a:rPr lang="nl-NL" dirty="0" smtClean="0"/>
            </a:br>
            <a:r>
              <a:rPr lang="nl-NL" dirty="0" smtClean="0"/>
              <a:t>orde is voordat je de kabels opnieuw aansluit.</a:t>
            </a:r>
          </a:p>
          <a:p>
            <a:pPr marL="711200" lvl="1" indent="-457200">
              <a:buFont typeface="+mj-lt"/>
              <a:buAutoNum type="arabicPeriod"/>
            </a:pPr>
            <a:r>
              <a:rPr lang="nl-NL" dirty="0" smtClean="0"/>
              <a:t>Na het wijzigen van een </a:t>
            </a:r>
            <a:r>
              <a:rPr lang="nl-NL" dirty="0" err="1" smtClean="0"/>
              <a:t>config</a:t>
            </a:r>
            <a:r>
              <a:rPr lang="nl-NL" dirty="0" smtClean="0"/>
              <a:t> file: start </a:t>
            </a:r>
            <a:r>
              <a:rPr lang="nl-NL" dirty="0" err="1" smtClean="0"/>
              <a:t>scratchClient</a:t>
            </a:r>
            <a:r>
              <a:rPr lang="nl-NL" dirty="0" smtClean="0"/>
              <a:t> opnieuw</a:t>
            </a:r>
          </a:p>
          <a:p>
            <a:r>
              <a:rPr lang="nl-NL" dirty="0" smtClean="0"/>
              <a:t>Als iets kapot gaat: we hebben extra materiaal</a:t>
            </a:r>
          </a:p>
          <a:p>
            <a:pPr lvl="1"/>
            <a:r>
              <a:rPr lang="nl-NL" dirty="0" smtClean="0"/>
              <a:t>Stop s.v.p. </a:t>
            </a:r>
            <a:r>
              <a:rPr lang="nl-NL" b="1" i="1" dirty="0" smtClean="0"/>
              <a:t>nooit</a:t>
            </a:r>
            <a:r>
              <a:rPr lang="nl-NL" dirty="0" smtClean="0"/>
              <a:t> iets dat kapot is terug in de doos.</a:t>
            </a:r>
            <a:endParaRPr lang="nl-NL" dirty="0" smtClean="0"/>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4788024" y="2211710"/>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a:p>
        </p:txBody>
      </p:sp>
      <p:pic>
        <p:nvPicPr>
          <p:cNvPr id="10" name="Picture 2"/>
          <p:cNvPicPr>
            <a:picLocks noChangeAspect="1" noChangeArrowheads="1"/>
          </p:cNvPicPr>
          <p:nvPr/>
        </p:nvPicPr>
        <p:blipFill>
          <a:blip r:embed="rId6" cstate="print"/>
          <a:srcRect l="61974" t="81180"/>
          <a:stretch>
            <a:fillRect/>
          </a:stretch>
        </p:blipFill>
        <p:spPr bwMode="auto">
          <a:xfrm>
            <a:off x="3779912" y="2427734"/>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19663</TotalTime>
  <Words>4162</Words>
  <Application>Microsoft Office PowerPoint</Application>
  <PresentationFormat>Diavoorstelling (16:9)</PresentationFormat>
  <Paragraphs>631</Paragraphs>
  <Slides>80</Slides>
  <Notes>58</Notes>
  <HiddenSlides>0</HiddenSlides>
  <MMClips>0</MMClips>
  <ScaleCrop>false</ScaleCrop>
  <HeadingPairs>
    <vt:vector size="4" baseType="variant">
      <vt:variant>
        <vt:lpstr>Thema</vt:lpstr>
      </vt:variant>
      <vt:variant>
        <vt:i4>1</vt:i4>
      </vt:variant>
      <vt:variant>
        <vt:lpstr>Diatitels</vt:lpstr>
      </vt:variant>
      <vt:variant>
        <vt:i4>80</vt:i4>
      </vt:variant>
    </vt:vector>
  </HeadingPairs>
  <TitlesOfParts>
    <vt:vector size="81" baseType="lpstr">
      <vt:lpstr>Office-thema</vt:lpstr>
      <vt:lpstr>Physical computing vanuit Scratch met gebruik van scratchClient – Beginners  Bestuur servo’s, LEDs en meer vanuit Scratch met gebruik van RPi, Arduino, scratchClient</vt:lpstr>
      <vt:lpstr>Deel 1: Introductie</vt:lpstr>
      <vt:lpstr>On-line video’s </vt:lpstr>
      <vt:lpstr>Organisatie van de workshop</vt:lpstr>
      <vt:lpstr>Doelen</vt:lpstr>
      <vt:lpstr>Geen doel</vt:lpstr>
      <vt:lpstr>Voorbeeld van wat gemaakt kan worden met Scratch en scratchClient</vt:lpstr>
      <vt:lpstr>Versies van Scratch</vt:lpstr>
      <vt:lpstr>Slechts een paar regels vandaag</vt:lpstr>
      <vt:lpstr>De opzet</vt:lpstr>
      <vt:lpstr>Vaak gevraagd: waarom een Arduino gebruiken?</vt:lpstr>
      <vt:lpstr>Kies wat je wilt doen</vt:lpstr>
      <vt:lpstr>Deel 2: Leer de componenten kennen</vt:lpstr>
      <vt:lpstr>Breadboard</vt:lpstr>
      <vt:lpstr>De Arduino Nano en het adapterbord</vt:lpstr>
      <vt:lpstr>Hoe het bord eruit ziet …</vt:lpstr>
      <vt:lpstr>… aan het eind van de gevorderden workshop …</vt:lpstr>
      <vt:lpstr>… en aan het eind van de geavanceerde workshop</vt:lpstr>
      <vt:lpstr>Deel 3: Het laden van de schets in the Arduino (in de workshop: naar keuze, thuis: noodzakelijk)</vt:lpstr>
      <vt:lpstr>Voorbereiden van het programmeren van de Arduino Nano</vt:lpstr>
      <vt:lpstr>ScratchClient laden in de Arduino</vt:lpstr>
      <vt:lpstr>Deel 4: Definiëren van de  configuratie</vt:lpstr>
      <vt:lpstr>Start het config tool</vt:lpstr>
      <vt:lpstr>Definieer de eerste config file</vt:lpstr>
      <vt:lpstr>Sla de config file op</vt:lpstr>
      <vt:lpstr>Deel 5: Bedraad het bord en doe de eerste setup</vt:lpstr>
      <vt:lpstr>Leg het bord zo voor je</vt:lpstr>
      <vt:lpstr>Gebruik korte draden en gebruik de aangegeven gaten</vt:lpstr>
      <vt:lpstr>Sluit de voedingsdraden aan</vt:lpstr>
      <vt:lpstr>Plaats de rode LED en de knop</vt:lpstr>
      <vt:lpstr>Waarom zetten we een weerstand in serie met de LED?</vt:lpstr>
      <vt:lpstr>Wat heeft een Arduino nodig op een Digitale Input pen?</vt:lpstr>
      <vt:lpstr>Het maken van een LOW waarde</vt:lpstr>
      <vt:lpstr>Het maken van een HIGH waarde</vt:lpstr>
      <vt:lpstr>Het maken van een HIGH waarde zonder externe weerstand</vt:lpstr>
      <vt:lpstr>Gevaar van fout configureren</vt:lpstr>
      <vt:lpstr>Een weerstand in serie met de knop voorkomt schade</vt:lpstr>
      <vt:lpstr>Als de poort correct is geconfigureerd als Digital In dan is een weerstand in serie prima</vt:lpstr>
      <vt:lpstr>Controleer en controleer nogmaals</vt:lpstr>
      <vt:lpstr>Breng de ding samen</vt:lpstr>
      <vt:lpstr>Start Scratch 2</vt:lpstr>
      <vt:lpstr>Dia 42</vt:lpstr>
      <vt:lpstr>Dia 43</vt:lpstr>
      <vt:lpstr>Maak het Scratch programma</vt:lpstr>
      <vt:lpstr>Werkt het? (zie de volgende pagina voor hulp)</vt:lpstr>
      <vt:lpstr>Je kunt de waarden die uitgewisseld worden in de gaten houden</vt:lpstr>
      <vt:lpstr>Wijzig the programma</vt:lpstr>
      <vt:lpstr>Wat als het niet werkt?</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622</cp:revision>
  <dcterms:created xsi:type="dcterms:W3CDTF">2016-12-25T05:55:15Z</dcterms:created>
  <dcterms:modified xsi:type="dcterms:W3CDTF">2018-08-26T21:15:26Z</dcterms:modified>
</cp:coreProperties>
</file>